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9" r:id="rId2"/>
    <p:sldId id="256" r:id="rId3"/>
    <p:sldId id="272" r:id="rId4"/>
    <p:sldId id="260" r:id="rId5"/>
    <p:sldId id="342" r:id="rId6"/>
    <p:sldId id="34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24"/>
    <a:srgbClr val="0095A7"/>
    <a:srgbClr val="FCC82B"/>
    <a:srgbClr val="00A561"/>
    <a:srgbClr val="FA9200"/>
    <a:srgbClr val="25C800"/>
    <a:srgbClr val="FB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81158" autoAdjust="0"/>
  </p:normalViewPr>
  <p:slideViewPr>
    <p:cSldViewPr snapToGrid="0">
      <p:cViewPr varScale="1">
        <p:scale>
          <a:sx n="55" d="100"/>
          <a:sy n="55" d="100"/>
        </p:scale>
        <p:origin x="534"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35322-AEF6-4753-BA55-9EC86D77B03F}" type="datetimeFigureOut">
              <a:rPr lang="en-US" smtClean="0"/>
              <a:t>10/25/2018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447B6C-E84C-4883-BCE7-50C565B0F6FC}" type="slidenum">
              <a:rPr lang="en-US" smtClean="0"/>
              <a:t>‹#›</a:t>
            </a:fld>
            <a:endParaRPr lang="en-US"/>
          </a:p>
        </p:txBody>
      </p:sp>
    </p:spTree>
    <p:extLst>
      <p:ext uri="{BB962C8B-B14F-4D97-AF65-F5344CB8AC3E}">
        <p14:creationId xmlns:p14="http://schemas.microsoft.com/office/powerpoint/2010/main" val="2199560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47B6C-E84C-4883-BCE7-50C565B0F6FC}" type="slidenum">
              <a:rPr lang="en-US" smtClean="0"/>
              <a:t>1</a:t>
            </a:fld>
            <a:endParaRPr lang="en-US"/>
          </a:p>
        </p:txBody>
      </p:sp>
    </p:spTree>
    <p:extLst>
      <p:ext uri="{BB962C8B-B14F-4D97-AF65-F5344CB8AC3E}">
        <p14:creationId xmlns:p14="http://schemas.microsoft.com/office/powerpoint/2010/main" val="41791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C00000"/>
                </a:solidFill>
              </a:rPr>
              <a:t>What do MSPs do?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MSPs are intended to help improve operations and reduce expenses.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By having a Managed Service Provider, your organization can focus on improving your services without having to worry about interruptions. </a:t>
            </a:r>
          </a:p>
          <a:p>
            <a:r>
              <a:rPr lang="en-US" dirty="0">
                <a:solidFill>
                  <a:srgbClr val="C00000"/>
                </a:solidFill>
              </a:rPr>
              <a:t>- Proactive monitoring of networks, applications, and other systems is necessary to keep them stable and reliable. </a:t>
            </a:r>
          </a:p>
          <a:p>
            <a:endParaRPr lang="en-US" dirty="0">
              <a:solidFill>
                <a:srgbClr val="C00000"/>
              </a:solidFill>
            </a:endParaRPr>
          </a:p>
          <a:p>
            <a:endParaRPr lang="en-US" dirty="0">
              <a:solidFill>
                <a:srgbClr val="C00000"/>
              </a:solidFill>
            </a:endParaRPr>
          </a:p>
          <a:p>
            <a:r>
              <a:rPr lang="en-US" b="1" dirty="0">
                <a:solidFill>
                  <a:srgbClr val="C00000"/>
                </a:solidFill>
              </a:rPr>
              <a:t>RISK of not having a robust MSP – Below are reasons these risks are important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C00000"/>
                </a:solidFill>
              </a:rPr>
              <a:t>Continuous security monitoring, implementation, and focus lowers the risk of data breaches.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C00000"/>
                </a:solidFill>
              </a:rPr>
              <a:t>- If an employee makes a mistake, you need security to protect not only your network but your company assets and to recover from an incident.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C00000"/>
                </a:solidFill>
              </a:rPr>
              <a:t>Having nobody to maintain your network is like not performing maintenance on your car. If you stop maintaining your car, it WILL stop running.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solidFill>
                  <a:srgbClr val="C00000"/>
                </a:solidFill>
              </a:rPr>
              <a:t>Having an MSP will help you ensure your network (applications, systems, etc.) are maintained. For example, continuous patching – If you’re not ensuring patches are being performed when needed, you’re leaving your computers/network vulnerable. MSPs can help make sure you’re getting the maintenance when you need 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C00000"/>
                </a:solidFill>
              </a:rPr>
              <a:t>If you don’t have a plan for how you’re going to handle or respond to an incident or data breach once it occurs, your organization could end up with long downtimes leading to loss of revenue.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C00000"/>
                </a:solidFill>
              </a:rPr>
              <a:t>-  MSPs can help you prepare for an incident and make sure all the appropriate security/backup measures are in place to decrease downtime and keep you up and running if an outage or incident occurred. </a:t>
            </a:r>
          </a:p>
          <a:p>
            <a:pPr marL="0" indent="0">
              <a:buFont typeface="Arial" panose="020B0604020202020204" pitchFamily="34" charset="0"/>
              <a:buNone/>
            </a:pPr>
            <a:endParaRPr lang="en-US" dirty="0">
              <a:solidFill>
                <a:srgbClr val="C00000"/>
              </a:solidFill>
            </a:endParaRPr>
          </a:p>
        </p:txBody>
      </p:sp>
      <p:sp>
        <p:nvSpPr>
          <p:cNvPr id="4" name="Slide Number Placeholder 3"/>
          <p:cNvSpPr>
            <a:spLocks noGrp="1"/>
          </p:cNvSpPr>
          <p:nvPr>
            <p:ph type="sldNum" sz="quarter" idx="5"/>
          </p:nvPr>
        </p:nvSpPr>
        <p:spPr/>
        <p:txBody>
          <a:bodyPr/>
          <a:lstStyle/>
          <a:p>
            <a:fld id="{9D447B6C-E84C-4883-BCE7-50C565B0F6FC}" type="slidenum">
              <a:rPr lang="en-US" smtClean="0"/>
              <a:t>4</a:t>
            </a:fld>
            <a:endParaRPr lang="en-US"/>
          </a:p>
        </p:txBody>
      </p:sp>
    </p:spTree>
    <p:extLst>
      <p:ext uri="{BB962C8B-B14F-4D97-AF65-F5344CB8AC3E}">
        <p14:creationId xmlns:p14="http://schemas.microsoft.com/office/powerpoint/2010/main" val="215286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MSP services to threats/findings &amp; recommendations.</a:t>
            </a:r>
          </a:p>
          <a:p>
            <a:r>
              <a:rPr lang="en-US" dirty="0"/>
              <a:t>This is your time to pitch your service and really drive the point home that you can help remediate these risks. </a:t>
            </a:r>
          </a:p>
          <a:p>
            <a:endParaRPr lang="en-US" dirty="0"/>
          </a:p>
          <a:p>
            <a:r>
              <a:rPr lang="en-US" dirty="0"/>
              <a:t>- Offer to give a proposal for MSP services</a:t>
            </a:r>
          </a:p>
          <a:p>
            <a:pPr marL="171450" indent="-171450">
              <a:buFontTx/>
              <a:buChar char="-"/>
            </a:pPr>
            <a:r>
              <a:rPr lang="en-US" dirty="0"/>
              <a:t>Box compares finding </a:t>
            </a:r>
            <a:r>
              <a:rPr lang="en-US" dirty="0">
                <a:sym typeface="Wingdings" panose="05000000000000000000" pitchFamily="2" charset="2"/>
              </a:rPr>
              <a:t> services (table) </a:t>
            </a:r>
          </a:p>
          <a:p>
            <a:pPr marL="171450" indent="-171450">
              <a:buFontTx/>
              <a:buChar char="-"/>
            </a:pPr>
            <a:endParaRPr lang="en-US" dirty="0">
              <a:sym typeface="Wingdings" panose="05000000000000000000" pitchFamily="2" charset="2"/>
            </a:endParaRPr>
          </a:p>
          <a:p>
            <a:r>
              <a:rPr lang="en-US" dirty="0"/>
              <a:t>Drill into findings and recommendations.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you want to highlight their high/medium risks or </a:t>
            </a:r>
            <a:r>
              <a:rPr lang="en-US" sz="1200" dirty="0">
                <a:latin typeface="Bahnschrift Condensed" panose="020B0502040204020203" pitchFamily="34" charset="0"/>
                <a:ea typeface="Calibri" panose="020F0502020204030204" pitchFamily="34" charset="0"/>
                <a:cs typeface="Times New Roman" panose="02020603050405020304" pitchFamily="18" charset="0"/>
              </a:rPr>
              <a:t>the ones that map best to your MSP services.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Bahnschrift Condensed" panose="020B0502040204020203" pitchFamily="34" charset="0"/>
                <a:ea typeface="Calibri" panose="020F0502020204030204" pitchFamily="34" charset="0"/>
                <a:cs typeface="Times New Roman" panose="02020603050405020304" pitchFamily="18" charset="0"/>
              </a:rPr>
              <a:t>Ensure they understand the risk to their business if the recommendations go ignored, but also make sure they know that remediation is possible. They may be alarmed by seeing high/medium risks, but this is where you really want them to know they have work to do to protect themselves – and YOU CAN HELP WITH THAT! (next slide)</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D447B6C-E84C-4883-BCE7-50C565B0F6FC}" type="slidenum">
              <a:rPr lang="en-US" smtClean="0"/>
              <a:t>5</a:t>
            </a:fld>
            <a:endParaRPr lang="en-US"/>
          </a:p>
        </p:txBody>
      </p:sp>
    </p:spTree>
    <p:extLst>
      <p:ext uri="{BB962C8B-B14F-4D97-AF65-F5344CB8AC3E}">
        <p14:creationId xmlns:p14="http://schemas.microsoft.com/office/powerpoint/2010/main" val="200650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MSP services to threats/findings &amp; recommendations.</a:t>
            </a:r>
          </a:p>
          <a:p>
            <a:r>
              <a:rPr lang="en-US" dirty="0"/>
              <a:t>This is your time to pitch your service and really drive the point home that you can help remediate these risks. </a:t>
            </a:r>
          </a:p>
          <a:p>
            <a:endParaRPr lang="en-US" dirty="0"/>
          </a:p>
          <a:p>
            <a:r>
              <a:rPr lang="en-US" dirty="0"/>
              <a:t>- Offer to give a proposal for MSP services</a:t>
            </a:r>
          </a:p>
          <a:p>
            <a:r>
              <a:rPr lang="en-US"/>
              <a:t>- Box </a:t>
            </a:r>
            <a:r>
              <a:rPr lang="en-US" dirty="0"/>
              <a:t>compares finding </a:t>
            </a:r>
            <a:r>
              <a:rPr lang="en-US" dirty="0">
                <a:sym typeface="Wingdings" panose="05000000000000000000" pitchFamily="2" charset="2"/>
              </a:rPr>
              <a:t> services (table) </a:t>
            </a:r>
            <a:endParaRPr lang="en-US" dirty="0"/>
          </a:p>
        </p:txBody>
      </p:sp>
      <p:sp>
        <p:nvSpPr>
          <p:cNvPr id="4" name="Slide Number Placeholder 3"/>
          <p:cNvSpPr>
            <a:spLocks noGrp="1"/>
          </p:cNvSpPr>
          <p:nvPr>
            <p:ph type="sldNum" sz="quarter" idx="5"/>
          </p:nvPr>
        </p:nvSpPr>
        <p:spPr/>
        <p:txBody>
          <a:bodyPr/>
          <a:lstStyle/>
          <a:p>
            <a:fld id="{9D447B6C-E84C-4883-BCE7-50C565B0F6FC}" type="slidenum">
              <a:rPr lang="en-US" smtClean="0"/>
              <a:t>6</a:t>
            </a:fld>
            <a:endParaRPr lang="en-US"/>
          </a:p>
        </p:txBody>
      </p:sp>
    </p:spTree>
    <p:extLst>
      <p:ext uri="{BB962C8B-B14F-4D97-AF65-F5344CB8AC3E}">
        <p14:creationId xmlns:p14="http://schemas.microsoft.com/office/powerpoint/2010/main" val="249716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A close up of a logo&#10;&#10;Description generated with high confidence">
            <a:extLst>
              <a:ext uri="{FF2B5EF4-FFF2-40B4-BE49-F238E27FC236}">
                <a16:creationId xmlns:a16="http://schemas.microsoft.com/office/drawing/2014/main" id="{6B79A554-7DD3-4ED5-8B64-BB3241141E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7"/>
            <a:ext cx="12192000" cy="6857425"/>
          </a:xfrm>
          <a:prstGeom prst="rect">
            <a:avLst/>
          </a:prstGeom>
        </p:spPr>
      </p:pic>
    </p:spTree>
    <p:extLst>
      <p:ext uri="{BB962C8B-B14F-4D97-AF65-F5344CB8AC3E}">
        <p14:creationId xmlns:p14="http://schemas.microsoft.com/office/powerpoint/2010/main" val="382674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A screenshot of a cell phone&#10;&#10;Description generated with high confidence">
            <a:extLst>
              <a:ext uri="{FF2B5EF4-FFF2-40B4-BE49-F238E27FC236}">
                <a16:creationId xmlns:a16="http://schemas.microsoft.com/office/drawing/2014/main" id="{A7166CE2-DC37-4B28-B963-3346514BCB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929"/>
            <a:ext cx="12179709" cy="6864929"/>
          </a:xfrm>
          <a:prstGeom prst="rect">
            <a:avLst/>
          </a:prstGeom>
        </p:spPr>
      </p:pic>
    </p:spTree>
    <p:extLst>
      <p:ext uri="{BB962C8B-B14F-4D97-AF65-F5344CB8AC3E}">
        <p14:creationId xmlns:p14="http://schemas.microsoft.com/office/powerpoint/2010/main" val="310295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6B72DDF-A852-470F-B58F-B3960D228D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310"/>
            <a:ext cx="12187896" cy="6860309"/>
          </a:xfrm>
          <a:prstGeom prst="rect">
            <a:avLst/>
          </a:prstGeom>
        </p:spPr>
      </p:pic>
    </p:spTree>
    <p:extLst>
      <p:ext uri="{BB962C8B-B14F-4D97-AF65-F5344CB8AC3E}">
        <p14:creationId xmlns:p14="http://schemas.microsoft.com/office/powerpoint/2010/main" val="397904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6B72DDF-A852-470F-B58F-B3960D228D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310"/>
            <a:ext cx="12187896" cy="6860309"/>
          </a:xfrm>
          <a:prstGeom prst="rect">
            <a:avLst/>
          </a:prstGeom>
        </p:spPr>
      </p:pic>
      <p:sp>
        <p:nvSpPr>
          <p:cNvPr id="2" name="Rectangle 1">
            <a:extLst>
              <a:ext uri="{FF2B5EF4-FFF2-40B4-BE49-F238E27FC236}">
                <a16:creationId xmlns:a16="http://schemas.microsoft.com/office/drawing/2014/main" id="{4439A9DA-C955-40D0-B947-F0EB874A74FE}"/>
              </a:ext>
            </a:extLst>
          </p:cNvPr>
          <p:cNvSpPr/>
          <p:nvPr userDrawn="1"/>
        </p:nvSpPr>
        <p:spPr>
          <a:xfrm>
            <a:off x="5803271" y="1738265"/>
            <a:ext cx="5712737" cy="4897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81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E7E9012-16C5-4003-96D2-47C346325E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7"/>
            <a:ext cx="12192512" cy="6857713"/>
          </a:xfrm>
          <a:prstGeom prst="rect">
            <a:avLst/>
          </a:prstGeom>
        </p:spPr>
      </p:pic>
    </p:spTree>
    <p:extLst>
      <p:ext uri="{BB962C8B-B14F-4D97-AF65-F5344CB8AC3E}">
        <p14:creationId xmlns:p14="http://schemas.microsoft.com/office/powerpoint/2010/main" val="145846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E7E9012-16C5-4003-96D2-47C346325E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7"/>
            <a:ext cx="12192512" cy="6857713"/>
          </a:xfrm>
          <a:prstGeom prst="rect">
            <a:avLst/>
          </a:prstGeom>
        </p:spPr>
      </p:pic>
      <p:sp>
        <p:nvSpPr>
          <p:cNvPr id="2" name="Rectangle 1">
            <a:extLst>
              <a:ext uri="{FF2B5EF4-FFF2-40B4-BE49-F238E27FC236}">
                <a16:creationId xmlns:a16="http://schemas.microsoft.com/office/drawing/2014/main" id="{AB1C4688-1D97-4B6D-923A-36CCBB325E47}"/>
              </a:ext>
            </a:extLst>
          </p:cNvPr>
          <p:cNvSpPr/>
          <p:nvPr userDrawn="1"/>
        </p:nvSpPr>
        <p:spPr>
          <a:xfrm>
            <a:off x="6907794" y="1738265"/>
            <a:ext cx="5060887" cy="4943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741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descr="A close up of a logo&#10;&#10;Description generated with high confidence">
            <a:extLst>
              <a:ext uri="{FF2B5EF4-FFF2-40B4-BE49-F238E27FC236}">
                <a16:creationId xmlns:a16="http://schemas.microsoft.com/office/drawing/2014/main" id="{BABFD7EA-1F16-4972-8E9B-2C67BAAA34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8"/>
            <a:ext cx="12184316" cy="6862327"/>
          </a:xfrm>
          <a:prstGeom prst="rect">
            <a:avLst/>
          </a:prstGeom>
        </p:spPr>
      </p:pic>
    </p:spTree>
    <p:extLst>
      <p:ext uri="{BB962C8B-B14F-4D97-AF65-F5344CB8AC3E}">
        <p14:creationId xmlns:p14="http://schemas.microsoft.com/office/powerpoint/2010/main" val="95294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A close up of a logo&#10;&#10;Description generated with very high confidence">
            <a:extLst>
              <a:ext uri="{FF2B5EF4-FFF2-40B4-BE49-F238E27FC236}">
                <a16:creationId xmlns:a16="http://schemas.microsoft.com/office/drawing/2014/main" id="{578B273E-8D61-4D6B-8422-988842E0D7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310"/>
            <a:ext cx="12187896" cy="6860309"/>
          </a:xfrm>
          <a:prstGeom prst="rect">
            <a:avLst/>
          </a:prstGeom>
        </p:spPr>
      </p:pic>
    </p:spTree>
    <p:extLst>
      <p:ext uri="{BB962C8B-B14F-4D97-AF65-F5344CB8AC3E}">
        <p14:creationId xmlns:p14="http://schemas.microsoft.com/office/powerpoint/2010/main" val="324751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73FE9-E377-4E02-848F-A0E1CD628E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9F604A-EF7C-4D52-B58C-5B17F05785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a:extLst>
              <a:ext uri="{FF2B5EF4-FFF2-40B4-BE49-F238E27FC236}">
                <a16:creationId xmlns:a16="http://schemas.microsoft.com/office/drawing/2014/main" id="{B01CEDB5-A932-40A3-9B12-1C341FBAAC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E6490-BD3C-4F4C-A3E7-3F7B92C1987B}" type="datetimeFigureOut">
              <a:rPr lang="en-US" smtClean="0"/>
              <a:t>10/25/2018</a:t>
            </a:fld>
            <a:endParaRPr lang="en-US"/>
          </a:p>
        </p:txBody>
      </p:sp>
      <p:sp>
        <p:nvSpPr>
          <p:cNvPr id="5" name="Footer Placeholder 4">
            <a:extLst>
              <a:ext uri="{FF2B5EF4-FFF2-40B4-BE49-F238E27FC236}">
                <a16:creationId xmlns:a16="http://schemas.microsoft.com/office/drawing/2014/main" id="{13E9BD13-69D3-411F-B4BB-4F7E04969E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4B71F6-72BD-4EC0-B07D-585BBEA5EA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5BB64-678B-417C-9747-AAB88D1240D2}" type="slidenum">
              <a:rPr lang="en-US" smtClean="0"/>
              <a:t>‹#›</a:t>
            </a:fld>
            <a:endParaRPr lang="en-US"/>
          </a:p>
        </p:txBody>
      </p:sp>
    </p:spTree>
    <p:extLst>
      <p:ext uri="{BB962C8B-B14F-4D97-AF65-F5344CB8AC3E}">
        <p14:creationId xmlns:p14="http://schemas.microsoft.com/office/powerpoint/2010/main" val="355546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 id="2147483653" r:id="rId5"/>
    <p:sldLayoutId id="2147483657" r:id="rId6"/>
    <p:sldLayoutId id="2147483654"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0"/>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0160832-CA35-4E3F-84B7-A8F6E1994308}"/>
              </a:ext>
            </a:extLst>
          </p:cNvPr>
          <p:cNvSpPr/>
          <p:nvPr/>
        </p:nvSpPr>
        <p:spPr>
          <a:xfrm>
            <a:off x="5724143" y="318662"/>
            <a:ext cx="11670663" cy="1547668"/>
          </a:xfrm>
          <a:prstGeom prst="rect">
            <a:avLst/>
          </a:prstGeom>
        </p:spPr>
        <p:txBody>
          <a:bodyPr wrap="square">
            <a:spAutoFit/>
          </a:bodyPr>
          <a:lstStyle/>
          <a:p>
            <a:pPr marL="285750" indent="-285750">
              <a:lnSpc>
                <a:spcPct val="107000"/>
              </a:lnSpc>
              <a:buSzPts val="1100"/>
              <a:buFont typeface="Arial" panose="020B0604020202020204" pitchFamily="34" charset="0"/>
              <a:buChar char="•"/>
            </a:pPr>
            <a:endParaRPr lang="en-US" dirty="0">
              <a:solidFill>
                <a:schemeClr val="tx1">
                  <a:lumMod val="75000"/>
                  <a:lumOff val="25000"/>
                </a:schemeClr>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indent="-285750">
              <a:lnSpc>
                <a:spcPct val="107000"/>
              </a:lnSpc>
              <a:buSzPts val="1100"/>
              <a:buFont typeface="Arial" panose="020B0604020202020204" pitchFamily="34" charset="0"/>
              <a:buChar char="•"/>
            </a:pPr>
            <a:endParaRPr lang="en-US" dirty="0">
              <a:solidFill>
                <a:schemeClr val="tx1">
                  <a:lumMod val="75000"/>
                  <a:lumOff val="25000"/>
                </a:schemeClr>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indent="-285750">
              <a:lnSpc>
                <a:spcPct val="107000"/>
              </a:lnSpc>
              <a:buSzPts val="1100"/>
              <a:buFont typeface="Arial" panose="020B0604020202020204" pitchFamily="34" charset="0"/>
              <a:buChar char="•"/>
            </a:pPr>
            <a:endParaRPr lang="en-US" dirty="0">
              <a:solidFill>
                <a:schemeClr val="tx1">
                  <a:lumMod val="75000"/>
                  <a:lumOff val="25000"/>
                </a:schemeClr>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indent="-285750">
              <a:lnSpc>
                <a:spcPct val="107000"/>
              </a:lnSpc>
              <a:buSzPts val="1100"/>
              <a:buFont typeface="Arial" panose="020B0604020202020204" pitchFamily="34" charset="0"/>
              <a:buChar char="•"/>
            </a:pPr>
            <a:endParaRPr lang="en-US" dirty="0">
              <a:solidFill>
                <a:schemeClr val="tx1">
                  <a:lumMod val="75000"/>
                  <a:lumOff val="25000"/>
                </a:schemeClr>
              </a:solidFill>
              <a:latin typeface="Bahnschrift Condensed" panose="020B0502040204020203"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100"/>
            </a:pPr>
            <a:endParaRPr lang="en-US" dirty="0">
              <a:effectLst/>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3" name="Title 1">
            <a:extLst>
              <a:ext uri="{FF2B5EF4-FFF2-40B4-BE49-F238E27FC236}">
                <a16:creationId xmlns:a16="http://schemas.microsoft.com/office/drawing/2014/main" id="{88511BE1-2ADF-417F-88B1-15A11E07B70F}"/>
              </a:ext>
            </a:extLst>
          </p:cNvPr>
          <p:cNvSpPr txBox="1">
            <a:spLocks/>
          </p:cNvSpPr>
          <p:nvPr/>
        </p:nvSpPr>
        <p:spPr>
          <a:xfrm>
            <a:off x="314266" y="90872"/>
            <a:ext cx="6635174" cy="771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C00000"/>
                </a:solidFill>
                <a:latin typeface="Bahnschrift Condensed" panose="020B0502040204020203" pitchFamily="34" charset="0"/>
              </a:rPr>
              <a:t>PREPARATION – DELETE BEFORE MEETING</a:t>
            </a:r>
            <a:endParaRPr lang="en-US" dirty="0">
              <a:solidFill>
                <a:srgbClr val="C00000"/>
              </a:solidFill>
              <a:latin typeface="Bahnschrift Condensed" panose="020B0502040204020203" pitchFamily="34" charset="0"/>
            </a:endParaRPr>
          </a:p>
        </p:txBody>
      </p:sp>
      <p:sp>
        <p:nvSpPr>
          <p:cNvPr id="4" name="Rectangle 3">
            <a:extLst>
              <a:ext uri="{FF2B5EF4-FFF2-40B4-BE49-F238E27FC236}">
                <a16:creationId xmlns:a16="http://schemas.microsoft.com/office/drawing/2014/main" id="{8D92CFAB-5C4D-47AC-A769-C6C68D799BF1}"/>
              </a:ext>
            </a:extLst>
          </p:cNvPr>
          <p:cNvSpPr/>
          <p:nvPr/>
        </p:nvSpPr>
        <p:spPr>
          <a:xfrm>
            <a:off x="573506" y="1818178"/>
            <a:ext cx="7234989" cy="4448910"/>
          </a:xfrm>
          <a:prstGeom prst="rect">
            <a:avLst/>
          </a:prstGeom>
        </p:spPr>
        <p:txBody>
          <a:bodyPr wrap="square">
            <a:spAutoFit/>
          </a:bodyPr>
          <a:lstStyle/>
          <a:p>
            <a:pPr>
              <a:lnSpc>
                <a:spcPct val="107000"/>
              </a:lnSpc>
            </a:pPr>
            <a:r>
              <a:rPr lang="en-US" sz="2000" b="1"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Fill in the following:</a:t>
            </a:r>
          </a:p>
          <a:p>
            <a:pPr>
              <a:lnSpc>
                <a:spcPct val="107000"/>
              </a:lnSpc>
            </a:pPr>
            <a:endParaRPr lang="en-US" sz="600" dirty="0">
              <a:latin typeface="Bahnschrift Condensed" panose="020B0502040204020203"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Slide 2: </a:t>
            </a:r>
          </a:p>
          <a:p>
            <a:pPr marL="800100" lvl="1"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Enter the “Presented By: Name, Title, Company” with your information</a:t>
            </a:r>
          </a:p>
          <a:p>
            <a:pPr marL="800100" lvl="1"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Replace the “Your Logo Here” logo with your company logo</a:t>
            </a:r>
          </a:p>
          <a:p>
            <a:pPr marL="342900"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Slide 3:</a:t>
            </a:r>
          </a:p>
          <a:p>
            <a:pPr marL="800100" lvl="1"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Fill this slide out with your personal information as well as your Company information</a:t>
            </a:r>
          </a:p>
          <a:p>
            <a:pPr marL="342900"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Slide 4</a:t>
            </a:r>
          </a:p>
          <a:p>
            <a:pPr marL="800100" lvl="1"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Nothing to fill in here. This is where you will explain the importance of an MSP and the risks associated with not having proactive managed services.</a:t>
            </a:r>
          </a:p>
          <a:p>
            <a:pPr marL="342900"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Slide 5</a:t>
            </a:r>
          </a:p>
          <a:p>
            <a:pPr marL="800100" lvl="1"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Here you will replace the SRA Threat Chart with your client’s chart.</a:t>
            </a:r>
          </a:p>
          <a:p>
            <a:pPr marL="342900"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Slide 7</a:t>
            </a:r>
          </a:p>
          <a:p>
            <a:pPr marL="800100" lvl="1" indent="-342900">
              <a:lnSpc>
                <a:spcPct val="107000"/>
              </a:lnSpc>
              <a:buFont typeface="Arial" panose="020B0604020202020204" pitchFamily="34" charset="0"/>
              <a:buChar char="•"/>
            </a:pPr>
            <a:r>
              <a:rPr lang="en-US" sz="1600" dirty="0">
                <a:latin typeface="Bahnschrift Condensed" panose="020B0502040204020203" pitchFamily="34" charset="0"/>
                <a:ea typeface="Calibri" panose="020F0502020204030204" pitchFamily="34" charset="0"/>
                <a:cs typeface="Times New Roman" panose="02020603050405020304" pitchFamily="18" charset="0"/>
              </a:rPr>
              <a:t>THE PITCH. It’s time to pitch your MSP services, focus on the benefits, and how you can help them. Format the slide as you see fit and tailor it to your specific offering. Here you will fill in their top 3 risks, or the top 3 that align best with your service. Also fill in what service you provide to help them lower that risk. Now go out there and CLOSE!</a:t>
            </a:r>
          </a:p>
        </p:txBody>
      </p:sp>
      <p:sp>
        <p:nvSpPr>
          <p:cNvPr id="5" name="Rectangle 4">
            <a:extLst>
              <a:ext uri="{FF2B5EF4-FFF2-40B4-BE49-F238E27FC236}">
                <a16:creationId xmlns:a16="http://schemas.microsoft.com/office/drawing/2014/main" id="{198C460B-BCF1-407B-A093-59FCAB8CFA40}"/>
              </a:ext>
            </a:extLst>
          </p:cNvPr>
          <p:cNvSpPr/>
          <p:nvPr/>
        </p:nvSpPr>
        <p:spPr>
          <a:xfrm>
            <a:off x="7808495" y="1818178"/>
            <a:ext cx="4182979" cy="1876989"/>
          </a:xfrm>
          <a:prstGeom prst="rect">
            <a:avLst/>
          </a:prstGeom>
        </p:spPr>
        <p:txBody>
          <a:bodyPr wrap="square">
            <a:spAutoFit/>
          </a:bodyPr>
          <a:lstStyle/>
          <a:p>
            <a:pPr>
              <a:lnSpc>
                <a:spcPct val="107000"/>
              </a:lnSpc>
            </a:pPr>
            <a:r>
              <a:rPr lang="en-US" sz="2000" b="1"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TIPS:</a:t>
            </a:r>
          </a:p>
          <a:p>
            <a:pPr marL="285750" indent="-285750">
              <a:lnSpc>
                <a:spcPct val="107000"/>
              </a:lnSpc>
              <a:buFont typeface="Arial" panose="020B0604020202020204" pitchFamily="34" charset="0"/>
              <a:buChar char="•"/>
            </a:pPr>
            <a:r>
              <a:rPr lang="en-US"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PRACTICE – run through the deck multiple times</a:t>
            </a:r>
          </a:p>
          <a:p>
            <a:pPr marL="285750" indent="-285750">
              <a:lnSpc>
                <a:spcPct val="107000"/>
              </a:lnSpc>
              <a:buFont typeface="Arial" panose="020B0604020202020204" pitchFamily="34" charset="0"/>
              <a:buChar char="•"/>
            </a:pPr>
            <a:r>
              <a:rPr lang="en-US"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Focus on the impact to their business, not the stats or the technology</a:t>
            </a:r>
          </a:p>
          <a:p>
            <a:pPr marL="285750" indent="-285750">
              <a:lnSpc>
                <a:spcPct val="107000"/>
              </a:lnSpc>
              <a:buFont typeface="Arial" panose="020B0604020202020204" pitchFamily="34" charset="0"/>
              <a:buChar char="•"/>
            </a:pPr>
            <a:r>
              <a:rPr lang="en-US"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Be relatable and have talking points</a:t>
            </a:r>
          </a:p>
          <a:p>
            <a:pPr marL="285750" indent="-285750">
              <a:lnSpc>
                <a:spcPct val="107000"/>
              </a:lnSpc>
              <a:buFont typeface="Arial" panose="020B0604020202020204" pitchFamily="34" charset="0"/>
              <a:buChar char="•"/>
            </a:pPr>
            <a:r>
              <a:rPr lang="en-US"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Don’t read right off the slides. </a:t>
            </a:r>
          </a:p>
        </p:txBody>
      </p:sp>
    </p:spTree>
    <p:extLst>
      <p:ext uri="{BB962C8B-B14F-4D97-AF65-F5344CB8AC3E}">
        <p14:creationId xmlns:p14="http://schemas.microsoft.com/office/powerpoint/2010/main" val="165154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B91D-AFEB-4974-8272-879105D1A707}"/>
              </a:ext>
            </a:extLst>
          </p:cNvPr>
          <p:cNvSpPr>
            <a:spLocks noGrp="1"/>
          </p:cNvSpPr>
          <p:nvPr>
            <p:ph type="ctrTitle" idx="4294967295"/>
          </p:nvPr>
        </p:nvSpPr>
        <p:spPr>
          <a:xfrm>
            <a:off x="609600" y="396174"/>
            <a:ext cx="6168887" cy="2913556"/>
          </a:xfrm>
        </p:spPr>
        <p:txBody>
          <a:bodyPr>
            <a:normAutofit fontScale="90000"/>
          </a:bodyPr>
          <a:lstStyle/>
          <a:p>
            <a:r>
              <a:rPr lang="en-US" sz="7200" b="1" dirty="0">
                <a:latin typeface="Bahnschrift Condensed" panose="020B0502040204020203" pitchFamily="34" charset="0"/>
              </a:rPr>
              <a:t>WHAT ARE YOUR BLINDSPOTS?</a:t>
            </a:r>
            <a:br>
              <a:rPr lang="en-US" sz="5400" dirty="0">
                <a:latin typeface="Bahnschrift Condensed" panose="020B0502040204020203" pitchFamily="34" charset="0"/>
              </a:rPr>
            </a:br>
            <a:r>
              <a:rPr lang="en-US" dirty="0">
                <a:solidFill>
                  <a:schemeClr val="accent2">
                    <a:lumMod val="75000"/>
                  </a:schemeClr>
                </a:solidFill>
                <a:latin typeface="Bahnschrift Condensed" panose="020B0502040204020203" pitchFamily="34" charset="0"/>
              </a:rPr>
              <a:t>TECHNOLOGY HAS OUR BACK WHEN HUMANS MAKE MISTAKES</a:t>
            </a:r>
            <a:endParaRPr lang="en-US" sz="5400" dirty="0">
              <a:solidFill>
                <a:schemeClr val="accent2">
                  <a:lumMod val="75000"/>
                </a:schemeClr>
              </a:solidFill>
              <a:latin typeface="Bahnschrift Condensed" panose="020B0502040204020203" pitchFamily="34" charset="0"/>
            </a:endParaRPr>
          </a:p>
        </p:txBody>
      </p:sp>
      <p:sp>
        <p:nvSpPr>
          <p:cNvPr id="3" name="Subtitle 2">
            <a:extLst>
              <a:ext uri="{FF2B5EF4-FFF2-40B4-BE49-F238E27FC236}">
                <a16:creationId xmlns:a16="http://schemas.microsoft.com/office/drawing/2014/main" id="{2753F119-736D-4EE8-AC6D-EE14D3150F71}"/>
              </a:ext>
            </a:extLst>
          </p:cNvPr>
          <p:cNvSpPr>
            <a:spLocks noGrp="1"/>
          </p:cNvSpPr>
          <p:nvPr>
            <p:ph type="subTitle" idx="4294967295"/>
          </p:nvPr>
        </p:nvSpPr>
        <p:spPr>
          <a:xfrm>
            <a:off x="609600" y="3588028"/>
            <a:ext cx="4724400" cy="1026664"/>
          </a:xfrm>
        </p:spPr>
        <p:txBody>
          <a:bodyPr/>
          <a:lstStyle/>
          <a:p>
            <a:pPr marL="0" indent="0">
              <a:buNone/>
            </a:pPr>
            <a:r>
              <a:rPr lang="en-US" dirty="0">
                <a:latin typeface="Bahnschrift Condensed" panose="020B0502040204020203" pitchFamily="34" charset="0"/>
              </a:rPr>
              <a:t>PRESENTED BY:</a:t>
            </a:r>
          </a:p>
          <a:p>
            <a:pPr marL="0" indent="0">
              <a:buNone/>
            </a:pPr>
            <a:r>
              <a:rPr lang="en-US" dirty="0">
                <a:latin typeface="Bahnschrift Condensed" panose="020B0502040204020203" pitchFamily="34" charset="0"/>
              </a:rPr>
              <a:t>[NAME, TITLE, COMPANY]</a:t>
            </a:r>
          </a:p>
        </p:txBody>
      </p:sp>
    </p:spTree>
    <p:extLst>
      <p:ext uri="{BB962C8B-B14F-4D97-AF65-F5344CB8AC3E}">
        <p14:creationId xmlns:p14="http://schemas.microsoft.com/office/powerpoint/2010/main" val="79723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3220814-C811-4684-864B-485B70C645FA}"/>
              </a:ext>
            </a:extLst>
          </p:cNvPr>
          <p:cNvSpPr txBox="1">
            <a:spLocks/>
          </p:cNvSpPr>
          <p:nvPr/>
        </p:nvSpPr>
        <p:spPr>
          <a:xfrm>
            <a:off x="314266" y="90872"/>
            <a:ext cx="6635174" cy="771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lumMod val="75000"/>
                  </a:schemeClr>
                </a:solidFill>
                <a:latin typeface="Bahnschrift Condensed" panose="020B0502040204020203" pitchFamily="34" charset="0"/>
              </a:rPr>
              <a:t>WHO AM I?</a:t>
            </a:r>
            <a:endParaRPr lang="en-US" dirty="0">
              <a:solidFill>
                <a:srgbClr val="FFC000"/>
              </a:solidFill>
              <a:latin typeface="Bahnschrift Condensed" panose="020B0502040204020203" pitchFamily="34" charset="0"/>
            </a:endParaRPr>
          </a:p>
        </p:txBody>
      </p:sp>
      <p:sp>
        <p:nvSpPr>
          <p:cNvPr id="6" name="Rectangle 5">
            <a:extLst>
              <a:ext uri="{FF2B5EF4-FFF2-40B4-BE49-F238E27FC236}">
                <a16:creationId xmlns:a16="http://schemas.microsoft.com/office/drawing/2014/main" id="{ECACB418-58C9-434B-83C5-F4AD85DB49CA}"/>
              </a:ext>
            </a:extLst>
          </p:cNvPr>
          <p:cNvSpPr/>
          <p:nvPr/>
        </p:nvSpPr>
        <p:spPr>
          <a:xfrm>
            <a:off x="1013839" y="2622611"/>
            <a:ext cx="5082161" cy="2230419"/>
          </a:xfrm>
          <a:prstGeom prst="rect">
            <a:avLst/>
          </a:prstGeom>
        </p:spPr>
        <p:txBody>
          <a:bodyPr wrap="square">
            <a:spAutoFit/>
          </a:bodyPr>
          <a:lstStyle/>
          <a:p>
            <a:pPr>
              <a:lnSpc>
                <a:spcPct val="107000"/>
              </a:lnSpc>
            </a:pPr>
            <a:r>
              <a:rPr lang="en-US" sz="2800" b="1"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[Your name and job title]</a:t>
            </a:r>
          </a:p>
          <a:p>
            <a:pPr>
              <a:lnSpc>
                <a:spcPct val="107000"/>
              </a:lnSpc>
            </a:pPr>
            <a:endParaRPr lang="en-US" sz="800" dirty="0">
              <a:latin typeface="Bahnschrift Condensed" panose="020B0502040204020203" pitchFamily="34" charset="0"/>
              <a:ea typeface="Calibri" panose="020F0502020204030204" pitchFamily="34" charset="0"/>
              <a:cs typeface="Times New Roman" panose="02020603050405020304" pitchFamily="18" charset="0"/>
            </a:endParaRPr>
          </a:p>
          <a:p>
            <a:pPr>
              <a:lnSpc>
                <a:spcPct val="107000"/>
              </a:lnSpc>
            </a:pPr>
            <a:r>
              <a:rPr lang="en-US" sz="2400" dirty="0">
                <a:effectLst/>
                <a:latin typeface="Bahnschrift Condensed" panose="020B0502040204020203" pitchFamily="34" charset="0"/>
                <a:ea typeface="Calibri" panose="020F0502020204030204" pitchFamily="34" charset="0"/>
                <a:cs typeface="Times New Roman" panose="02020603050405020304" pitchFamily="18" charset="0"/>
              </a:rPr>
              <a:t>[Brief speaker biography]</a:t>
            </a:r>
          </a:p>
          <a:p>
            <a:pPr>
              <a:lnSpc>
                <a:spcPct val="107000"/>
              </a:lnSpc>
            </a:pPr>
            <a:r>
              <a:rPr lang="en-US" sz="2400" dirty="0">
                <a:latin typeface="Bahnschrift Condensed" panose="020B0502040204020203" pitchFamily="34" charset="0"/>
                <a:ea typeface="Calibri" panose="020F0502020204030204" pitchFamily="34" charset="0"/>
                <a:cs typeface="Times New Roman" panose="02020603050405020304" pitchFamily="18" charset="0"/>
              </a:rPr>
              <a:t>[Note some personal tidbits, get personal and real with your prospects]</a:t>
            </a:r>
          </a:p>
          <a:p>
            <a:pPr marL="342900" indent="-342900">
              <a:lnSpc>
                <a:spcPct val="107000"/>
              </a:lnSpc>
              <a:buFont typeface="Arial" panose="020B0604020202020204" pitchFamily="34" charset="0"/>
              <a:buChar char="•"/>
            </a:pPr>
            <a:r>
              <a:rPr lang="en-US" sz="2400" dirty="0">
                <a:latin typeface="Bahnschrift Condensed" panose="020B0502040204020203" pitchFamily="34" charset="0"/>
                <a:ea typeface="Calibri" panose="020F0502020204030204" pitchFamily="34" charset="0"/>
                <a:cs typeface="Times New Roman" panose="02020603050405020304" pitchFamily="18" charset="0"/>
              </a:rPr>
              <a:t>One hobby or activity</a:t>
            </a:r>
          </a:p>
        </p:txBody>
      </p:sp>
      <p:sp>
        <p:nvSpPr>
          <p:cNvPr id="7" name="Rectangle 6">
            <a:extLst>
              <a:ext uri="{FF2B5EF4-FFF2-40B4-BE49-F238E27FC236}">
                <a16:creationId xmlns:a16="http://schemas.microsoft.com/office/drawing/2014/main" id="{50048D32-A1DC-47F5-8299-AD5FA69311F3}"/>
              </a:ext>
            </a:extLst>
          </p:cNvPr>
          <p:cNvSpPr/>
          <p:nvPr/>
        </p:nvSpPr>
        <p:spPr>
          <a:xfrm>
            <a:off x="6096000" y="2622611"/>
            <a:ext cx="5082161" cy="2625591"/>
          </a:xfrm>
          <a:prstGeom prst="rect">
            <a:avLst/>
          </a:prstGeom>
        </p:spPr>
        <p:txBody>
          <a:bodyPr wrap="square">
            <a:spAutoFit/>
          </a:bodyPr>
          <a:lstStyle/>
          <a:p>
            <a:pPr>
              <a:lnSpc>
                <a:spcPct val="107000"/>
              </a:lnSpc>
            </a:pPr>
            <a:r>
              <a:rPr lang="en-US" sz="2800" b="1"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rPr>
              <a:t>[Company Name]</a:t>
            </a:r>
          </a:p>
          <a:p>
            <a:pPr>
              <a:lnSpc>
                <a:spcPct val="107000"/>
              </a:lnSpc>
            </a:pPr>
            <a:endParaRPr lang="en-US" sz="800" dirty="0">
              <a:latin typeface="Bahnschrift Condensed" panose="020B0502040204020203" pitchFamily="34" charset="0"/>
              <a:ea typeface="Calibri" panose="020F0502020204030204" pitchFamily="34" charset="0"/>
              <a:cs typeface="Times New Roman" panose="02020603050405020304" pitchFamily="18" charset="0"/>
            </a:endParaRPr>
          </a:p>
          <a:p>
            <a:pPr>
              <a:lnSpc>
                <a:spcPct val="107000"/>
              </a:lnSpc>
            </a:pPr>
            <a:r>
              <a:rPr lang="en-US" sz="2400" dirty="0">
                <a:effectLst/>
                <a:latin typeface="Bahnschrift Condensed" panose="020B0502040204020203" pitchFamily="34" charset="0"/>
                <a:ea typeface="Calibri" panose="020F0502020204030204" pitchFamily="34" charset="0"/>
                <a:cs typeface="Times New Roman" panose="02020603050405020304" pitchFamily="18" charset="0"/>
              </a:rPr>
              <a:t>[Brief company biography] </a:t>
            </a:r>
          </a:p>
          <a:p>
            <a:pPr marL="342900" indent="-342900">
              <a:lnSpc>
                <a:spcPct val="107000"/>
              </a:lnSpc>
              <a:buFont typeface="Arial" panose="020B0604020202020204" pitchFamily="34" charset="0"/>
              <a:buChar char="•"/>
            </a:pPr>
            <a:r>
              <a:rPr lang="en-US" sz="2400" dirty="0">
                <a:latin typeface="Bahnschrift Condensed" panose="020B0502040204020203" pitchFamily="34" charset="0"/>
                <a:ea typeface="Calibri" panose="020F0502020204030204" pitchFamily="34" charset="0"/>
                <a:cs typeface="Times New Roman" panose="02020603050405020304" pitchFamily="18" charset="0"/>
              </a:rPr>
              <a:t>Security-focused</a:t>
            </a:r>
          </a:p>
          <a:p>
            <a:pPr marL="342900" indent="-342900">
              <a:lnSpc>
                <a:spcPct val="107000"/>
              </a:lnSpc>
              <a:buFont typeface="Arial" panose="020B0604020202020204" pitchFamily="34" charset="0"/>
              <a:buChar char="•"/>
            </a:pPr>
            <a:r>
              <a:rPr lang="en-US" sz="2400" dirty="0">
                <a:latin typeface="Bahnschrift Condensed" panose="020B0502040204020203" pitchFamily="34" charset="0"/>
                <a:ea typeface="Calibri" panose="020F0502020204030204" pitchFamily="34" charset="0"/>
                <a:cs typeface="Times New Roman" panose="02020603050405020304" pitchFamily="18" charset="0"/>
              </a:rPr>
              <a:t>We pride ourselves on helping small to mid-size businesses strengthen their security posture and protect them from cybertheft.  </a:t>
            </a:r>
            <a:endParaRPr lang="en-US" sz="2400" dirty="0">
              <a:effectLst/>
              <a:latin typeface="Bahnschrif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821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427C436-8CE3-4153-A049-B45B2D884E91}"/>
              </a:ext>
            </a:extLst>
          </p:cNvPr>
          <p:cNvSpPr txBox="1">
            <a:spLocks/>
          </p:cNvSpPr>
          <p:nvPr/>
        </p:nvSpPr>
        <p:spPr>
          <a:xfrm>
            <a:off x="314266" y="90872"/>
            <a:ext cx="6635174" cy="771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lumMod val="75000"/>
                  </a:schemeClr>
                </a:solidFill>
                <a:latin typeface="Bahnschrift Condensed" panose="020B0502040204020203" pitchFamily="34" charset="0"/>
              </a:rPr>
              <a:t>WHAT IS A MANAGED SERVICE PROVIDER?</a:t>
            </a:r>
            <a:endParaRPr lang="en-US" dirty="0">
              <a:solidFill>
                <a:srgbClr val="FFC000"/>
              </a:solidFill>
              <a:latin typeface="Bahnschrift Condensed" panose="020B0502040204020203" pitchFamily="34" charset="0"/>
            </a:endParaRPr>
          </a:p>
        </p:txBody>
      </p:sp>
      <p:sp>
        <p:nvSpPr>
          <p:cNvPr id="11" name="Rectangle 10">
            <a:extLst>
              <a:ext uri="{FF2B5EF4-FFF2-40B4-BE49-F238E27FC236}">
                <a16:creationId xmlns:a16="http://schemas.microsoft.com/office/drawing/2014/main" id="{52310693-D771-49F9-B663-FDE525CE73C9}"/>
              </a:ext>
            </a:extLst>
          </p:cNvPr>
          <p:cNvSpPr/>
          <p:nvPr/>
        </p:nvSpPr>
        <p:spPr>
          <a:xfrm>
            <a:off x="7159752" y="3917776"/>
            <a:ext cx="4123944" cy="452175"/>
          </a:xfrm>
          <a:prstGeom prst="rect">
            <a:avLst/>
          </a:prstGeom>
        </p:spPr>
        <p:txBody>
          <a:bodyPr wrap="square">
            <a:spAutoFit/>
          </a:bodyPr>
          <a:lstStyle/>
          <a:p>
            <a:pPr>
              <a:lnSpc>
                <a:spcPct val="107000"/>
              </a:lnSpc>
            </a:pPr>
            <a:r>
              <a:rPr lang="en-US" sz="2400" dirty="0">
                <a:solidFill>
                  <a:srgbClr val="FFC000"/>
                </a:solidFill>
                <a:latin typeface="Bahnschrift Condensed" panose="020B0502040204020203" pitchFamily="34" charset="0"/>
                <a:ea typeface="Calibri" panose="020F0502020204030204" pitchFamily="34" charset="0"/>
                <a:cs typeface="Times New Roman" panose="02020603050405020304" pitchFamily="18" charset="0"/>
              </a:rPr>
              <a:t>Nobody is maintaining your network. </a:t>
            </a:r>
          </a:p>
        </p:txBody>
      </p:sp>
      <p:sp>
        <p:nvSpPr>
          <p:cNvPr id="8" name="Rectangle 7">
            <a:extLst>
              <a:ext uri="{FF2B5EF4-FFF2-40B4-BE49-F238E27FC236}">
                <a16:creationId xmlns:a16="http://schemas.microsoft.com/office/drawing/2014/main" id="{07B60109-ADB9-4C5E-8345-F7B85EBAD837}"/>
              </a:ext>
            </a:extLst>
          </p:cNvPr>
          <p:cNvSpPr/>
          <p:nvPr/>
        </p:nvSpPr>
        <p:spPr>
          <a:xfrm>
            <a:off x="7159752" y="2160845"/>
            <a:ext cx="4123944" cy="847348"/>
          </a:xfrm>
          <a:prstGeom prst="rect">
            <a:avLst/>
          </a:prstGeom>
        </p:spPr>
        <p:txBody>
          <a:bodyPr wrap="square">
            <a:spAutoFit/>
          </a:bodyPr>
          <a:lstStyle/>
          <a:p>
            <a:pPr>
              <a:lnSpc>
                <a:spcPct val="107000"/>
              </a:lnSpc>
            </a:pPr>
            <a:r>
              <a:rPr lang="en-US" sz="2400" dirty="0">
                <a:solidFill>
                  <a:srgbClr val="FFC000"/>
                </a:solidFill>
                <a:latin typeface="Bahnschrift Condensed" panose="020B0502040204020203" pitchFamily="34" charset="0"/>
                <a:ea typeface="Calibri" panose="020F0502020204030204" pitchFamily="34" charset="0"/>
                <a:cs typeface="Times New Roman" panose="02020603050405020304" pitchFamily="18" charset="0"/>
              </a:rPr>
              <a:t>Lack of security to fall back on if an employee makes a mistake. </a:t>
            </a:r>
          </a:p>
        </p:txBody>
      </p:sp>
      <p:sp>
        <p:nvSpPr>
          <p:cNvPr id="9" name="Rectangle 8">
            <a:extLst>
              <a:ext uri="{FF2B5EF4-FFF2-40B4-BE49-F238E27FC236}">
                <a16:creationId xmlns:a16="http://schemas.microsoft.com/office/drawing/2014/main" id="{4EFDA0D0-6956-4E3A-8AB3-4212DACF3CC5}"/>
              </a:ext>
            </a:extLst>
          </p:cNvPr>
          <p:cNvSpPr/>
          <p:nvPr/>
        </p:nvSpPr>
        <p:spPr>
          <a:xfrm>
            <a:off x="7159752" y="5248190"/>
            <a:ext cx="4123944" cy="847348"/>
          </a:xfrm>
          <a:prstGeom prst="rect">
            <a:avLst/>
          </a:prstGeom>
        </p:spPr>
        <p:txBody>
          <a:bodyPr wrap="square">
            <a:spAutoFit/>
          </a:bodyPr>
          <a:lstStyle/>
          <a:p>
            <a:pPr>
              <a:lnSpc>
                <a:spcPct val="107000"/>
              </a:lnSpc>
            </a:pPr>
            <a:r>
              <a:rPr lang="en-US" sz="2400" dirty="0">
                <a:solidFill>
                  <a:srgbClr val="FFC000"/>
                </a:solidFill>
                <a:latin typeface="Bahnschrift Condensed" panose="020B0502040204020203" pitchFamily="34" charset="0"/>
                <a:ea typeface="Calibri" panose="020F0502020204030204" pitchFamily="34" charset="0"/>
                <a:cs typeface="Times New Roman" panose="02020603050405020304" pitchFamily="18" charset="0"/>
              </a:rPr>
              <a:t>Not having a plan to respond to an incident leads to long downtime. </a:t>
            </a:r>
          </a:p>
        </p:txBody>
      </p:sp>
      <p:sp>
        <p:nvSpPr>
          <p:cNvPr id="10" name="Rectangle 9">
            <a:extLst>
              <a:ext uri="{FF2B5EF4-FFF2-40B4-BE49-F238E27FC236}">
                <a16:creationId xmlns:a16="http://schemas.microsoft.com/office/drawing/2014/main" id="{46ECCEC9-0ACC-4B6D-866A-F8B022818EE7}"/>
              </a:ext>
            </a:extLst>
          </p:cNvPr>
          <p:cNvSpPr/>
          <p:nvPr/>
        </p:nvSpPr>
        <p:spPr>
          <a:xfrm>
            <a:off x="6620653" y="1493475"/>
            <a:ext cx="4868420" cy="512128"/>
          </a:xfrm>
          <a:prstGeom prst="rect">
            <a:avLst/>
          </a:prstGeom>
        </p:spPr>
        <p:txBody>
          <a:bodyPr wrap="square">
            <a:spAutoFit/>
          </a:bodyPr>
          <a:lstStyle/>
          <a:p>
            <a:pPr>
              <a:lnSpc>
                <a:spcPct val="107000"/>
              </a:lnSpc>
            </a:pPr>
            <a:r>
              <a:rPr lang="en-US" sz="2800" dirty="0">
                <a:solidFill>
                  <a:schemeClr val="accent1"/>
                </a:solidFill>
                <a:latin typeface="Bahnschrift Light Condensed" panose="020B0502040204020203" pitchFamily="34" charset="0"/>
                <a:ea typeface="Calibri" panose="020F0502020204030204" pitchFamily="34" charset="0"/>
                <a:cs typeface="Times New Roman" panose="02020603050405020304" pitchFamily="18" charset="0"/>
              </a:rPr>
              <a:t>Risks of not having a robust MSP</a:t>
            </a:r>
            <a:endParaRPr lang="en-US" sz="2000" dirty="0">
              <a:solidFill>
                <a:schemeClr val="accent1"/>
              </a:solidFill>
              <a:latin typeface="Bahnschrift Condensed" panose="020B0502040204020203"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76845169-2369-4300-84F8-00682B2D9E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97" y="3974397"/>
            <a:ext cx="4123945" cy="1989855"/>
          </a:xfrm>
          <a:prstGeom prst="rect">
            <a:avLst/>
          </a:prstGeom>
        </p:spPr>
      </p:pic>
      <p:sp>
        <p:nvSpPr>
          <p:cNvPr id="15" name="Rectangle 14">
            <a:extLst>
              <a:ext uri="{FF2B5EF4-FFF2-40B4-BE49-F238E27FC236}">
                <a16:creationId xmlns:a16="http://schemas.microsoft.com/office/drawing/2014/main" id="{56C2F48D-9EC7-40EC-8636-D57B689ACC44}"/>
              </a:ext>
            </a:extLst>
          </p:cNvPr>
          <p:cNvSpPr/>
          <p:nvPr/>
        </p:nvSpPr>
        <p:spPr>
          <a:xfrm>
            <a:off x="513190" y="1493475"/>
            <a:ext cx="5165196" cy="2356222"/>
          </a:xfrm>
          <a:prstGeom prst="rect">
            <a:avLst/>
          </a:prstGeom>
        </p:spPr>
        <p:txBody>
          <a:bodyPr wrap="square">
            <a:spAutoFit/>
          </a:bodyPr>
          <a:lstStyle/>
          <a:p>
            <a:pPr>
              <a:lnSpc>
                <a:spcPct val="107000"/>
              </a:lnSpc>
            </a:pPr>
            <a:r>
              <a:rPr lang="en-US" sz="2800" dirty="0">
                <a:solidFill>
                  <a:schemeClr val="accent1"/>
                </a:solidFill>
                <a:latin typeface="Bahnschrift Light Condensed" panose="020B0502040204020203" pitchFamily="34" charset="0"/>
              </a:rPr>
              <a:t>A Managed Service Provider (MSP) is a third-party IT service company that manages and maintains your network, applications, and systems on a proactive basis.</a:t>
            </a:r>
            <a:endParaRPr lang="en-US" sz="3200" dirty="0">
              <a:solidFill>
                <a:schemeClr val="accent1"/>
              </a:solidFill>
              <a:latin typeface="Bahnschrift Light Condensed" panose="020B0502040204020203" pitchFamily="34" charset="0"/>
              <a:ea typeface="Calibri" panose="020F0502020204030204" pitchFamily="34" charset="0"/>
              <a:cs typeface="Times New Roman" panose="02020603050405020304" pitchFamily="18" charset="0"/>
            </a:endParaRPr>
          </a:p>
        </p:txBody>
      </p:sp>
      <p:pic>
        <p:nvPicPr>
          <p:cNvPr id="3" name="Graphic 2" descr="Warning">
            <a:extLst>
              <a:ext uri="{FF2B5EF4-FFF2-40B4-BE49-F238E27FC236}">
                <a16:creationId xmlns:a16="http://schemas.microsoft.com/office/drawing/2014/main" id="{2B513AD9-29F2-4411-A88A-DC406561BD5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11499" y="3823823"/>
            <a:ext cx="640080" cy="640080"/>
          </a:xfrm>
          <a:prstGeom prst="rect">
            <a:avLst/>
          </a:prstGeom>
        </p:spPr>
      </p:pic>
      <p:pic>
        <p:nvPicPr>
          <p:cNvPr id="6" name="Graphic 5" descr="Unlock">
            <a:extLst>
              <a:ext uri="{FF2B5EF4-FFF2-40B4-BE49-F238E27FC236}">
                <a16:creationId xmlns:a16="http://schemas.microsoft.com/office/drawing/2014/main" id="{1247F9A2-6CB7-4EED-808C-18D265ABB56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09360" y="2264479"/>
            <a:ext cx="640080" cy="640080"/>
          </a:xfrm>
          <a:prstGeom prst="rect">
            <a:avLst/>
          </a:prstGeom>
        </p:spPr>
      </p:pic>
      <p:pic>
        <p:nvPicPr>
          <p:cNvPr id="17" name="Graphic 16" descr="Clock">
            <a:extLst>
              <a:ext uri="{FF2B5EF4-FFF2-40B4-BE49-F238E27FC236}">
                <a16:creationId xmlns:a16="http://schemas.microsoft.com/office/drawing/2014/main" id="{9BFF1D8D-E66E-45AE-B993-19F27AE6C53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06062" y="5351824"/>
            <a:ext cx="640080" cy="640080"/>
          </a:xfrm>
          <a:prstGeom prst="rect">
            <a:avLst/>
          </a:prstGeom>
        </p:spPr>
      </p:pic>
    </p:spTree>
    <p:extLst>
      <p:ext uri="{BB962C8B-B14F-4D97-AF65-F5344CB8AC3E}">
        <p14:creationId xmlns:p14="http://schemas.microsoft.com/office/powerpoint/2010/main" val="63732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72A6D3-E320-44DD-98D9-731F946AB8B1}"/>
              </a:ext>
            </a:extLst>
          </p:cNvPr>
          <p:cNvSpPr/>
          <p:nvPr/>
        </p:nvSpPr>
        <p:spPr>
          <a:xfrm>
            <a:off x="89294" y="2869927"/>
            <a:ext cx="2186471" cy="2230482"/>
          </a:xfrm>
          <a:prstGeom prst="rect">
            <a:avLst/>
          </a:prstGeom>
        </p:spPr>
        <p:txBody>
          <a:bodyPr wrap="square">
            <a:spAutoFit/>
          </a:bodyPr>
          <a:lstStyle/>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Enter first </a:t>
            </a:r>
          </a:p>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highest</a:t>
            </a:r>
          </a:p>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threat </a:t>
            </a:r>
          </a:p>
          <a:p>
            <a:pPr algn="r">
              <a:lnSpc>
                <a:spcPct val="107000"/>
              </a:lnSpc>
            </a:pPr>
            <a:endParaRPr lang="en-US" sz="1200" dirty="0">
              <a:solidFill>
                <a:srgbClr val="FFC000"/>
              </a:solidFill>
              <a:latin typeface="Bahnschrift Condensed" panose="020B0502040204020203" pitchFamily="34" charset="0"/>
              <a:ea typeface="Calibri" panose="020F0502020204030204" pitchFamily="34" charset="0"/>
              <a:cs typeface="Times New Roman" panose="02020603050405020304" pitchFamily="18" charset="0"/>
            </a:endParaRPr>
          </a:p>
          <a:p>
            <a:pPr>
              <a:lnSpc>
                <a:spcPct val="107000"/>
              </a:lnSpc>
            </a:pPr>
            <a:r>
              <a:rPr lang="en-US" sz="2400" dirty="0">
                <a:solidFill>
                  <a:schemeClr val="bg1">
                    <a:lumMod val="85000"/>
                  </a:schemeClr>
                </a:solidFill>
                <a:latin typeface="Bahnschrift Condensed" panose="020B0502040204020203" pitchFamily="34" charset="0"/>
                <a:cs typeface="Times New Roman" panose="02020603050405020304" pitchFamily="18" charset="0"/>
              </a:rPr>
              <a:t>Services to lower risk</a:t>
            </a:r>
            <a:endParaRPr lang="en-US" sz="2400" dirty="0">
              <a:solidFill>
                <a:srgbClr val="FCAF24"/>
              </a:solidFill>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57F7907C-794D-418E-8300-0485602E4BFC}"/>
              </a:ext>
            </a:extLst>
          </p:cNvPr>
          <p:cNvSpPr/>
          <p:nvPr/>
        </p:nvSpPr>
        <p:spPr>
          <a:xfrm>
            <a:off x="2426112" y="2869927"/>
            <a:ext cx="2186471" cy="2230482"/>
          </a:xfrm>
          <a:prstGeom prst="rect">
            <a:avLst/>
          </a:prstGeom>
        </p:spPr>
        <p:txBody>
          <a:bodyPr wrap="square">
            <a:spAutoFit/>
          </a:bodyPr>
          <a:lstStyle/>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Enter second  </a:t>
            </a:r>
          </a:p>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Highest  </a:t>
            </a:r>
          </a:p>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threat </a:t>
            </a:r>
          </a:p>
          <a:p>
            <a:pPr algn="r">
              <a:lnSpc>
                <a:spcPct val="107000"/>
              </a:lnSpc>
            </a:pPr>
            <a:endParaRPr lang="en-US" sz="1200" dirty="0">
              <a:solidFill>
                <a:srgbClr val="FFC000"/>
              </a:solidFill>
              <a:latin typeface="Bahnschrift Condensed" panose="020B0502040204020203" pitchFamily="34" charset="0"/>
              <a:ea typeface="Calibri" panose="020F0502020204030204" pitchFamily="34" charset="0"/>
              <a:cs typeface="Times New Roman" panose="02020603050405020304" pitchFamily="18" charset="0"/>
            </a:endParaRPr>
          </a:p>
          <a:p>
            <a:pPr>
              <a:lnSpc>
                <a:spcPct val="107000"/>
              </a:lnSpc>
            </a:pPr>
            <a:r>
              <a:rPr lang="en-US" sz="2400" dirty="0">
                <a:solidFill>
                  <a:schemeClr val="bg1">
                    <a:lumMod val="85000"/>
                  </a:schemeClr>
                </a:solidFill>
                <a:latin typeface="Bahnschrift Condensed" panose="020B0502040204020203" pitchFamily="34" charset="0"/>
                <a:cs typeface="Times New Roman" panose="02020603050405020304" pitchFamily="18" charset="0"/>
              </a:rPr>
              <a:t>Services to lower risk</a:t>
            </a:r>
            <a:endParaRPr lang="en-US" sz="2400" dirty="0">
              <a:solidFill>
                <a:srgbClr val="FCAF24"/>
              </a:solidFill>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DC448D25-A0A9-4E70-A07A-D5B84778F5D1}"/>
              </a:ext>
            </a:extLst>
          </p:cNvPr>
          <p:cNvSpPr/>
          <p:nvPr/>
        </p:nvSpPr>
        <p:spPr>
          <a:xfrm>
            <a:off x="2326722" y="2933512"/>
            <a:ext cx="920062" cy="991810"/>
          </a:xfrm>
          <a:prstGeom prst="rect">
            <a:avLst/>
          </a:prstGeom>
        </p:spPr>
        <p:txBody>
          <a:bodyPr wrap="square">
            <a:spAutoFit/>
          </a:bodyPr>
          <a:lstStyle/>
          <a:p>
            <a:pPr algn="ctr">
              <a:lnSpc>
                <a:spcPct val="107000"/>
              </a:lnSpc>
            </a:pPr>
            <a:r>
              <a:rPr lang="en-US" sz="6000" b="1" dirty="0">
                <a:solidFill>
                  <a:srgbClr val="92D050"/>
                </a:solidFill>
                <a:latin typeface="Bahnschrift Condensed" panose="020B0502040204020203" pitchFamily="34" charset="0"/>
                <a:cs typeface="Times New Roman" panose="02020603050405020304" pitchFamily="18" charset="0"/>
              </a:rPr>
              <a:t>02</a:t>
            </a:r>
            <a:endParaRPr lang="en-US" sz="6000" b="1" dirty="0">
              <a:solidFill>
                <a:srgbClr val="92D050"/>
              </a:solidFill>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39EF8BD6-4554-468C-B8C3-4BC00859B0BB}"/>
              </a:ext>
            </a:extLst>
          </p:cNvPr>
          <p:cNvSpPr/>
          <p:nvPr/>
        </p:nvSpPr>
        <p:spPr>
          <a:xfrm>
            <a:off x="11043" y="2933511"/>
            <a:ext cx="920062" cy="991810"/>
          </a:xfrm>
          <a:prstGeom prst="rect">
            <a:avLst/>
          </a:prstGeom>
        </p:spPr>
        <p:txBody>
          <a:bodyPr wrap="square">
            <a:spAutoFit/>
          </a:bodyPr>
          <a:lstStyle/>
          <a:p>
            <a:pPr algn="ctr">
              <a:lnSpc>
                <a:spcPct val="107000"/>
              </a:lnSpc>
            </a:pPr>
            <a:r>
              <a:rPr lang="en-US" sz="6000" b="1" dirty="0">
                <a:solidFill>
                  <a:srgbClr val="92D050"/>
                </a:solidFill>
                <a:latin typeface="Bahnschrift Condensed" panose="020B0502040204020203" pitchFamily="34" charset="0"/>
                <a:cs typeface="Times New Roman" panose="02020603050405020304" pitchFamily="18" charset="0"/>
              </a:rPr>
              <a:t>01</a:t>
            </a:r>
            <a:endParaRPr lang="en-US" sz="6000" b="1" dirty="0">
              <a:solidFill>
                <a:srgbClr val="92D050"/>
              </a:solidFill>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BC0C5897-DC8D-4142-8631-F45C33322DD7}"/>
              </a:ext>
            </a:extLst>
          </p:cNvPr>
          <p:cNvSpPr/>
          <p:nvPr/>
        </p:nvSpPr>
        <p:spPr>
          <a:xfrm>
            <a:off x="4711973" y="2933511"/>
            <a:ext cx="2186471" cy="2230482"/>
          </a:xfrm>
          <a:prstGeom prst="rect">
            <a:avLst/>
          </a:prstGeom>
        </p:spPr>
        <p:txBody>
          <a:bodyPr wrap="square">
            <a:spAutoFit/>
          </a:bodyPr>
          <a:lstStyle/>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Enter third</a:t>
            </a:r>
          </a:p>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Highest</a:t>
            </a:r>
          </a:p>
          <a:p>
            <a:pPr algn="r">
              <a:lnSpc>
                <a:spcPct val="107000"/>
              </a:lnSpc>
            </a:pPr>
            <a:r>
              <a:rPr lang="en-US" sz="2400" dirty="0">
                <a:solidFill>
                  <a:schemeClr val="bg1">
                    <a:lumMod val="85000"/>
                  </a:schemeClr>
                </a:solidFill>
                <a:latin typeface="Bahnschrift Condensed" panose="020B0502040204020203" pitchFamily="34" charset="0"/>
                <a:ea typeface="Calibri" panose="020F0502020204030204" pitchFamily="34" charset="0"/>
                <a:cs typeface="Times New Roman" panose="02020603050405020304" pitchFamily="18" charset="0"/>
              </a:rPr>
              <a:t>threat </a:t>
            </a:r>
          </a:p>
          <a:p>
            <a:pPr algn="r">
              <a:lnSpc>
                <a:spcPct val="107000"/>
              </a:lnSpc>
            </a:pPr>
            <a:endParaRPr lang="en-US" sz="1200" dirty="0">
              <a:solidFill>
                <a:srgbClr val="FFC000"/>
              </a:solidFill>
              <a:latin typeface="Bahnschrift Condensed" panose="020B0502040204020203" pitchFamily="34" charset="0"/>
              <a:ea typeface="Calibri" panose="020F0502020204030204" pitchFamily="34" charset="0"/>
              <a:cs typeface="Times New Roman" panose="02020603050405020304" pitchFamily="18" charset="0"/>
            </a:endParaRPr>
          </a:p>
          <a:p>
            <a:pPr>
              <a:lnSpc>
                <a:spcPct val="107000"/>
              </a:lnSpc>
            </a:pPr>
            <a:r>
              <a:rPr lang="en-US" sz="2400" dirty="0">
                <a:solidFill>
                  <a:schemeClr val="bg1">
                    <a:lumMod val="85000"/>
                  </a:schemeClr>
                </a:solidFill>
                <a:latin typeface="Bahnschrift Condensed" panose="020B0502040204020203" pitchFamily="34" charset="0"/>
                <a:cs typeface="Times New Roman" panose="02020603050405020304" pitchFamily="18" charset="0"/>
              </a:rPr>
              <a:t>Services to lower risk</a:t>
            </a:r>
            <a:endParaRPr lang="en-US" sz="2400" dirty="0">
              <a:solidFill>
                <a:srgbClr val="FCAF24"/>
              </a:solidFill>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F466FB60-AE1B-4A09-96B1-8B2C7D9E9CB5}"/>
              </a:ext>
            </a:extLst>
          </p:cNvPr>
          <p:cNvSpPr/>
          <p:nvPr/>
        </p:nvSpPr>
        <p:spPr>
          <a:xfrm>
            <a:off x="4612583" y="2997096"/>
            <a:ext cx="920062" cy="991810"/>
          </a:xfrm>
          <a:prstGeom prst="rect">
            <a:avLst/>
          </a:prstGeom>
        </p:spPr>
        <p:txBody>
          <a:bodyPr wrap="square">
            <a:spAutoFit/>
          </a:bodyPr>
          <a:lstStyle/>
          <a:p>
            <a:pPr algn="ctr">
              <a:lnSpc>
                <a:spcPct val="107000"/>
              </a:lnSpc>
            </a:pPr>
            <a:r>
              <a:rPr lang="en-US" sz="6000" b="1" dirty="0">
                <a:solidFill>
                  <a:srgbClr val="92D050"/>
                </a:solidFill>
                <a:latin typeface="Bahnschrift Condensed" panose="020B0502040204020203" pitchFamily="34" charset="0"/>
                <a:cs typeface="Times New Roman" panose="02020603050405020304" pitchFamily="18" charset="0"/>
              </a:rPr>
              <a:t>03</a:t>
            </a:r>
            <a:endParaRPr lang="en-US" sz="6000" b="1" dirty="0">
              <a:solidFill>
                <a:srgbClr val="92D050"/>
              </a:solidFill>
              <a:latin typeface="Bahnschrift Condensed" panose="020B0502040204020203"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5E2DF2DA-4E61-413A-8BDD-05C0247A46C8}"/>
              </a:ext>
            </a:extLst>
          </p:cNvPr>
          <p:cNvPicPr>
            <a:picLocks noChangeAspect="1"/>
          </p:cNvPicPr>
          <p:nvPr/>
        </p:nvPicPr>
        <p:blipFill>
          <a:blip r:embed="rId3"/>
          <a:stretch>
            <a:fillRect/>
          </a:stretch>
        </p:blipFill>
        <p:spPr>
          <a:xfrm>
            <a:off x="7579419" y="1632604"/>
            <a:ext cx="4023962" cy="5008794"/>
          </a:xfrm>
          <a:prstGeom prst="rect">
            <a:avLst/>
          </a:prstGeom>
        </p:spPr>
      </p:pic>
      <p:sp>
        <p:nvSpPr>
          <p:cNvPr id="13" name="Title 1">
            <a:extLst>
              <a:ext uri="{FF2B5EF4-FFF2-40B4-BE49-F238E27FC236}">
                <a16:creationId xmlns:a16="http://schemas.microsoft.com/office/drawing/2014/main" id="{D14CC94E-F554-40E5-9C18-2E419260A022}"/>
              </a:ext>
            </a:extLst>
          </p:cNvPr>
          <p:cNvSpPr txBox="1">
            <a:spLocks/>
          </p:cNvSpPr>
          <p:nvPr/>
        </p:nvSpPr>
        <p:spPr>
          <a:xfrm>
            <a:off x="314265" y="90872"/>
            <a:ext cx="7517769" cy="771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chemeClr val="bg1">
                    <a:lumMod val="75000"/>
                  </a:schemeClr>
                </a:solidFill>
                <a:latin typeface="Bahnschrift Condensed" panose="020B0502040204020203" pitchFamily="34" charset="0"/>
              </a:rPr>
              <a:t>YOUR SECURITY RISK ASSEMENT</a:t>
            </a:r>
            <a:endParaRPr lang="en-US" sz="4000" dirty="0">
              <a:solidFill>
                <a:srgbClr val="FFC000"/>
              </a:solidFill>
              <a:latin typeface="Bahnschrift Condensed" panose="020B0502040204020203" pitchFamily="34" charset="0"/>
            </a:endParaRPr>
          </a:p>
        </p:txBody>
      </p:sp>
      <p:sp>
        <p:nvSpPr>
          <p:cNvPr id="14" name="Title 1">
            <a:extLst>
              <a:ext uri="{FF2B5EF4-FFF2-40B4-BE49-F238E27FC236}">
                <a16:creationId xmlns:a16="http://schemas.microsoft.com/office/drawing/2014/main" id="{66486417-9396-4985-B804-FCA43A92AB44}"/>
              </a:ext>
            </a:extLst>
          </p:cNvPr>
          <p:cNvSpPr txBox="1">
            <a:spLocks/>
          </p:cNvSpPr>
          <p:nvPr/>
        </p:nvSpPr>
        <p:spPr>
          <a:xfrm>
            <a:off x="314265" y="2066925"/>
            <a:ext cx="5641920" cy="771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solidFill>
                  <a:schemeClr val="tx1">
                    <a:lumMod val="65000"/>
                    <a:lumOff val="35000"/>
                  </a:schemeClr>
                </a:solidFill>
                <a:latin typeface="Bahnschrift Condensed" panose="020B0502040204020203" pitchFamily="34" charset="0"/>
              </a:rPr>
              <a:t>How we performed your Security Risk Assessment</a:t>
            </a:r>
            <a:endParaRPr lang="en-US" sz="3200" dirty="0">
              <a:solidFill>
                <a:schemeClr val="tx1">
                  <a:lumMod val="65000"/>
                  <a:lumOff val="35000"/>
                </a:schemeClr>
              </a:solidFill>
              <a:latin typeface="Bahnschrift Condensed" panose="020B0502040204020203" pitchFamily="34" charset="0"/>
            </a:endParaRPr>
          </a:p>
        </p:txBody>
      </p:sp>
    </p:spTree>
    <p:extLst>
      <p:ext uri="{BB962C8B-B14F-4D97-AF65-F5344CB8AC3E}">
        <p14:creationId xmlns:p14="http://schemas.microsoft.com/office/powerpoint/2010/main" val="82519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7764-1D53-4EA6-9E23-AE1586E2C173}"/>
              </a:ext>
            </a:extLst>
          </p:cNvPr>
          <p:cNvSpPr txBox="1">
            <a:spLocks/>
          </p:cNvSpPr>
          <p:nvPr/>
        </p:nvSpPr>
        <p:spPr>
          <a:xfrm>
            <a:off x="314265" y="90872"/>
            <a:ext cx="7517769" cy="771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lumMod val="75000"/>
                  </a:schemeClr>
                </a:solidFill>
                <a:latin typeface="Bahnschrift Condensed" panose="020B0502040204020203" pitchFamily="34" charset="0"/>
              </a:rPr>
              <a:t>HOW WE CAN HELP</a:t>
            </a:r>
            <a:endParaRPr lang="en-US" dirty="0">
              <a:solidFill>
                <a:srgbClr val="FFC000"/>
              </a:solidFill>
              <a:latin typeface="Bahnschrift Condensed" panose="020B0502040204020203" pitchFamily="34" charset="0"/>
            </a:endParaRPr>
          </a:p>
        </p:txBody>
      </p:sp>
      <p:graphicFrame>
        <p:nvGraphicFramePr>
          <p:cNvPr id="10" name="Table 9">
            <a:extLst>
              <a:ext uri="{FF2B5EF4-FFF2-40B4-BE49-F238E27FC236}">
                <a16:creationId xmlns:a16="http://schemas.microsoft.com/office/drawing/2014/main" id="{F6ABBFFE-EBF4-4207-AF86-7398430A9C75}"/>
              </a:ext>
            </a:extLst>
          </p:cNvPr>
          <p:cNvGraphicFramePr>
            <a:graphicFrameLocks noGrp="1"/>
          </p:cNvGraphicFramePr>
          <p:nvPr>
            <p:extLst>
              <p:ext uri="{D42A27DB-BD31-4B8C-83A1-F6EECF244321}">
                <p14:modId xmlns:p14="http://schemas.microsoft.com/office/powerpoint/2010/main" val="772355213"/>
              </p:ext>
            </p:extLst>
          </p:nvPr>
        </p:nvGraphicFramePr>
        <p:xfrm>
          <a:off x="2032000" y="1926614"/>
          <a:ext cx="8128000" cy="2177458"/>
        </p:xfrm>
        <a:graphic>
          <a:graphicData uri="http://schemas.openxmlformats.org/drawingml/2006/table">
            <a:tbl>
              <a:tblPr firstRow="1" bandRow="1">
                <a:tableStyleId>{00A15C55-8517-42AA-B614-E9B94910E393}</a:tableStyleId>
              </a:tblPr>
              <a:tblGrid>
                <a:gridCol w="2032000">
                  <a:extLst>
                    <a:ext uri="{9D8B030D-6E8A-4147-A177-3AD203B41FA5}">
                      <a16:colId xmlns:a16="http://schemas.microsoft.com/office/drawing/2014/main" val="1717000911"/>
                    </a:ext>
                  </a:extLst>
                </a:gridCol>
                <a:gridCol w="2032000">
                  <a:extLst>
                    <a:ext uri="{9D8B030D-6E8A-4147-A177-3AD203B41FA5}">
                      <a16:colId xmlns:a16="http://schemas.microsoft.com/office/drawing/2014/main" val="19584192"/>
                    </a:ext>
                  </a:extLst>
                </a:gridCol>
                <a:gridCol w="2032000">
                  <a:extLst>
                    <a:ext uri="{9D8B030D-6E8A-4147-A177-3AD203B41FA5}">
                      <a16:colId xmlns:a16="http://schemas.microsoft.com/office/drawing/2014/main" val="4242191510"/>
                    </a:ext>
                  </a:extLst>
                </a:gridCol>
                <a:gridCol w="2032000">
                  <a:extLst>
                    <a:ext uri="{9D8B030D-6E8A-4147-A177-3AD203B41FA5}">
                      <a16:colId xmlns:a16="http://schemas.microsoft.com/office/drawing/2014/main" val="3743517163"/>
                    </a:ext>
                  </a:extLst>
                </a:gridCol>
              </a:tblGrid>
              <a:tr h="805858">
                <a:tc>
                  <a:txBody>
                    <a:bodyPr/>
                    <a:lstStyle/>
                    <a:p>
                      <a:pPr algn="ctr"/>
                      <a:r>
                        <a:rPr lang="en-US" sz="2800" b="0" dirty="0">
                          <a:solidFill>
                            <a:schemeClr val="tx1">
                              <a:lumMod val="65000"/>
                              <a:lumOff val="35000"/>
                            </a:schemeClr>
                          </a:solidFill>
                          <a:latin typeface="Bahnschrift Condensed" panose="020B0502040204020203" pitchFamily="34" charset="0"/>
                        </a:rPr>
                        <a:t>Threat</a:t>
                      </a:r>
                    </a:p>
                  </a:txBody>
                  <a:tcPr anchor="ctr"/>
                </a:tc>
                <a:tc>
                  <a:txBody>
                    <a:bodyPr/>
                    <a:lstStyle/>
                    <a:p>
                      <a:pPr algn="ctr"/>
                      <a:r>
                        <a:rPr lang="en-US" sz="2800" b="0" dirty="0">
                          <a:solidFill>
                            <a:schemeClr val="tx1">
                              <a:lumMod val="65000"/>
                              <a:lumOff val="35000"/>
                            </a:schemeClr>
                          </a:solidFill>
                          <a:latin typeface="Bahnschrift Condensed" panose="020B0502040204020203" pitchFamily="34" charset="0"/>
                        </a:rPr>
                        <a:t>Risk</a:t>
                      </a:r>
                    </a:p>
                  </a:txBody>
                  <a:tcPr anchor="ctr"/>
                </a:tc>
                <a:tc>
                  <a:txBody>
                    <a:bodyPr/>
                    <a:lstStyle/>
                    <a:p>
                      <a:pPr algn="ctr"/>
                      <a:r>
                        <a:rPr lang="en-US" sz="2800" b="0" dirty="0">
                          <a:solidFill>
                            <a:schemeClr val="tx1">
                              <a:lumMod val="65000"/>
                              <a:lumOff val="35000"/>
                            </a:schemeClr>
                          </a:solidFill>
                          <a:latin typeface="Bahnschrift Condensed" panose="020B0502040204020203" pitchFamily="34" charset="0"/>
                        </a:rPr>
                        <a:t>Remediation</a:t>
                      </a:r>
                    </a:p>
                  </a:txBody>
                  <a:tcPr anchor="ctr"/>
                </a:tc>
                <a:tc>
                  <a:txBody>
                    <a:bodyPr/>
                    <a:lstStyle/>
                    <a:p>
                      <a:pPr algn="ctr"/>
                      <a:r>
                        <a:rPr lang="en-US" sz="2800" b="0" dirty="0">
                          <a:solidFill>
                            <a:schemeClr val="tx1">
                              <a:lumMod val="65000"/>
                              <a:lumOff val="35000"/>
                            </a:schemeClr>
                          </a:solidFill>
                          <a:latin typeface="Bahnschrift Condensed" panose="020B0502040204020203" pitchFamily="34" charset="0"/>
                        </a:rPr>
                        <a:t>Benefit</a:t>
                      </a:r>
                    </a:p>
                  </a:txBody>
                  <a:tcPr anchor="ctr"/>
                </a:tc>
                <a:extLst>
                  <a:ext uri="{0D108BD9-81ED-4DB2-BD59-A6C34878D82A}">
                    <a16:rowId xmlns:a16="http://schemas.microsoft.com/office/drawing/2014/main" val="2919994409"/>
                  </a:ext>
                </a:extLst>
              </a:tr>
              <a:tr h="370840">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extLst>
                  <a:ext uri="{0D108BD9-81ED-4DB2-BD59-A6C34878D82A}">
                    <a16:rowId xmlns:a16="http://schemas.microsoft.com/office/drawing/2014/main" val="207365992"/>
                  </a:ext>
                </a:extLst>
              </a:tr>
              <a:tr h="370840">
                <a:tc>
                  <a:txBody>
                    <a:bodyPr/>
                    <a:lstStyle/>
                    <a:p>
                      <a:pPr algn="ctr"/>
                      <a:endParaRPr lang="en-US" sz="240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extLst>
                  <a:ext uri="{0D108BD9-81ED-4DB2-BD59-A6C34878D82A}">
                    <a16:rowId xmlns:a16="http://schemas.microsoft.com/office/drawing/2014/main" val="255788922"/>
                  </a:ext>
                </a:extLst>
              </a:tr>
              <a:tr h="370840">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tc>
                  <a:txBody>
                    <a:bodyPr/>
                    <a:lstStyle/>
                    <a:p>
                      <a:pPr algn="ctr"/>
                      <a:endParaRPr lang="en-US" sz="2400" dirty="0">
                        <a:solidFill>
                          <a:schemeClr val="tx1">
                            <a:lumMod val="65000"/>
                            <a:lumOff val="35000"/>
                          </a:schemeClr>
                        </a:solidFill>
                        <a:latin typeface="Bahnschrift Condensed" panose="020B0502040204020203" pitchFamily="34" charset="0"/>
                      </a:endParaRPr>
                    </a:p>
                  </a:txBody>
                  <a:tcPr/>
                </a:tc>
                <a:extLst>
                  <a:ext uri="{0D108BD9-81ED-4DB2-BD59-A6C34878D82A}">
                    <a16:rowId xmlns:a16="http://schemas.microsoft.com/office/drawing/2014/main" val="3821640427"/>
                  </a:ext>
                </a:extLst>
              </a:tr>
            </a:tbl>
          </a:graphicData>
        </a:graphic>
      </p:graphicFrame>
    </p:spTree>
    <p:extLst>
      <p:ext uri="{BB962C8B-B14F-4D97-AF65-F5344CB8AC3E}">
        <p14:creationId xmlns:p14="http://schemas.microsoft.com/office/powerpoint/2010/main" val="975861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A66EC0A-525D-4159-9446-7576EBA6BB6F}" vid="{1F57C138-7BB3-4DA9-9F66-ADA595B488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PIB PPT Template</Template>
  <TotalTime>34269</TotalTime>
  <Words>897</Words>
  <Application>Microsoft Office PowerPoint</Application>
  <PresentationFormat>Widescreen</PresentationFormat>
  <Paragraphs>98</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Bahnschrift Condensed</vt:lpstr>
      <vt:lpstr>Bahnschrift Light Condensed</vt:lpstr>
      <vt:lpstr>Calibri</vt:lpstr>
      <vt:lpstr>Calibri Light</vt:lpstr>
      <vt:lpstr>Times New Roman</vt:lpstr>
      <vt:lpstr>Wingdings</vt:lpstr>
      <vt:lpstr>Office Theme</vt:lpstr>
      <vt:lpstr>PowerPoint Presentation</vt:lpstr>
      <vt:lpstr>WHAT ARE YOUR BLINDSPOTS? TECHNOLOGY HAS OUR BACK WHEN HUMANS MAKE MISTAKES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Kastel</dc:creator>
  <cp:lastModifiedBy>Nicole Unroe</cp:lastModifiedBy>
  <cp:revision>93</cp:revision>
  <dcterms:created xsi:type="dcterms:W3CDTF">2018-09-04T16:09:29Z</dcterms:created>
  <dcterms:modified xsi:type="dcterms:W3CDTF">2018-10-25T16:09:27Z</dcterms:modified>
</cp:coreProperties>
</file>