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5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ison Kastel" initials="AK" lastIdx="3" clrIdx="0">
    <p:extLst>
      <p:ext uri="{19B8F6BF-5375-455C-9EA6-DF929625EA0E}">
        <p15:presenceInfo xmlns:p15="http://schemas.microsoft.com/office/powerpoint/2012/main" userId="e952347e71f34c3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B8"/>
    <a:srgbClr val="F2DFA1"/>
    <a:srgbClr val="36405A"/>
    <a:srgbClr val="5F8494"/>
    <a:srgbClr val="59A4AA"/>
    <a:srgbClr val="0295D4"/>
    <a:srgbClr val="FFA800"/>
    <a:srgbClr val="7EBB49"/>
    <a:srgbClr val="BA0003"/>
    <a:srgbClr val="D8A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44" autoAdjust="0"/>
    <p:restoredTop sz="78079" autoAdjust="0"/>
  </p:normalViewPr>
  <p:slideViewPr>
    <p:cSldViewPr snapToGrid="0">
      <p:cViewPr varScale="1">
        <p:scale>
          <a:sx n="56" d="100"/>
          <a:sy n="56" d="100"/>
        </p:scale>
        <p:origin x="354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0D3D6-990C-9C4D-B54C-E075C98431B7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D7821-3E62-F348-B0AD-902E6367C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1.Edit Company Name, Phone Number, Website, and Email Address. Feel free to add additional information if desired.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Replace “Your Logo Here” with your Company Logo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Once finished, go to:​</a:t>
            </a:r>
          </a:p>
          <a:p>
            <a:pPr marL="0" indent="0" rtl="0" fontAlgn="base"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File &gt;Save As​</a:t>
            </a:r>
          </a:p>
          <a:p>
            <a:pPr marL="0" indent="0" rtl="0" fontAlgn="base"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Save as .jpeg​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Select which slide you’d like to export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Share your “Dark Web Pricebook” wherever you see fit!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D7821-3E62-F348-B0AD-902E6367C5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1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BE30-4F9F-4B3B-8FCA-A2C23221558E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C6CE-A6FB-4727-9CDA-4E55D239A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5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BE30-4F9F-4B3B-8FCA-A2C23221558E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C6CE-A6FB-4727-9CDA-4E55D239A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31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BE30-4F9F-4B3B-8FCA-A2C23221558E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C6CE-A6FB-4727-9CDA-4E55D239A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41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BE30-4F9F-4B3B-8FCA-A2C23221558E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C6CE-A6FB-4727-9CDA-4E55D239A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38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BE30-4F9F-4B3B-8FCA-A2C23221558E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C6CE-A6FB-4727-9CDA-4E55D239A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8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BE30-4F9F-4B3B-8FCA-A2C23221558E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C6CE-A6FB-4727-9CDA-4E55D239A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19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BE30-4F9F-4B3B-8FCA-A2C23221558E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C6CE-A6FB-4727-9CDA-4E55D239A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8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BE30-4F9F-4B3B-8FCA-A2C23221558E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C6CE-A6FB-4727-9CDA-4E55D239A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2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BE30-4F9F-4B3B-8FCA-A2C23221558E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C6CE-A6FB-4727-9CDA-4E55D239A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8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BE30-4F9F-4B3B-8FCA-A2C23221558E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C6CE-A6FB-4727-9CDA-4E55D239A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BE30-4F9F-4B3B-8FCA-A2C23221558E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C6CE-A6FB-4727-9CDA-4E55D239A5A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EBB05188-08B7-41BF-9E93-7AF9DCD4EB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" r="2101"/>
          <a:stretch/>
        </p:blipFill>
        <p:spPr>
          <a:xfrm>
            <a:off x="221357" y="200234"/>
            <a:ext cx="7175730" cy="985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2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BE30-4F9F-4B3B-8FCA-A2C23221558E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C6CE-A6FB-4727-9CDA-4E55D239A5A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businesscard&#10;&#10;Description automatically generated">
            <a:extLst>
              <a:ext uri="{FF2B5EF4-FFF2-40B4-BE49-F238E27FC236}">
                <a16:creationId xmlns:a16="http://schemas.microsoft.com/office/drawing/2014/main" id="{4820087F-5CF2-46E8-9F3F-2A79E00B8D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7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BE30-4F9F-4B3B-8FCA-A2C23221558E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C6CE-A6FB-4727-9CDA-4E55D239A5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businesscard&#10;&#10;Description automatically generated">
            <a:extLst>
              <a:ext uri="{FF2B5EF4-FFF2-40B4-BE49-F238E27FC236}">
                <a16:creationId xmlns:a16="http://schemas.microsoft.com/office/drawing/2014/main" id="{7A3DD82F-EF40-4B6C-ACC0-FB560F5CA6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82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9BE30-4F9F-4B3B-8FCA-A2C23221558E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CC6CE-A6FB-4727-9CDA-4E55D239A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5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73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C0D1D4A0-B1D4-334C-AA68-40CE5018CA96}"/>
              </a:ext>
            </a:extLst>
          </p:cNvPr>
          <p:cNvSpPr/>
          <p:nvPr/>
        </p:nvSpPr>
        <p:spPr>
          <a:xfrm>
            <a:off x="245312" y="8558294"/>
            <a:ext cx="7305068" cy="1356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978C6C9-80BB-E145-9AAC-3442C4435E5E}"/>
              </a:ext>
            </a:extLst>
          </p:cNvPr>
          <p:cNvSpPr/>
          <p:nvPr/>
        </p:nvSpPr>
        <p:spPr>
          <a:xfrm>
            <a:off x="206519" y="219181"/>
            <a:ext cx="7305068" cy="862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19">
            <a:extLst>
              <a:ext uri="{FF2B5EF4-FFF2-40B4-BE49-F238E27FC236}">
                <a16:creationId xmlns:a16="http://schemas.microsoft.com/office/drawing/2014/main" id="{B954FAB2-D6CB-E94D-B576-88E4C54C7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74" y="1344465"/>
            <a:ext cx="995966" cy="993236"/>
          </a:xfrm>
          <a:prstGeom prst="ellipse">
            <a:avLst/>
          </a:prstGeom>
          <a:solidFill>
            <a:schemeClr val="accent1">
              <a:lumMod val="5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93D7F6-7573-8A42-9D48-6CBB2346119A}"/>
              </a:ext>
            </a:extLst>
          </p:cNvPr>
          <p:cNvSpPr txBox="1"/>
          <p:nvPr/>
        </p:nvSpPr>
        <p:spPr>
          <a:xfrm>
            <a:off x="205209" y="142565"/>
            <a:ext cx="755386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Dark Web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Pricebook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3B43C8-0148-9F44-8DBF-5EFC34F3B80C}"/>
              </a:ext>
            </a:extLst>
          </p:cNvPr>
          <p:cNvSpPr/>
          <p:nvPr/>
        </p:nvSpPr>
        <p:spPr>
          <a:xfrm>
            <a:off x="550366" y="571789"/>
            <a:ext cx="66173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</a:rPr>
              <a:t>Your information,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Source Sans Pro Light" panose="020B0403030403020204" pitchFamily="34" charset="0"/>
              </a:rPr>
              <a:t>available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</a:rPr>
              <a:t> for a price.</a:t>
            </a:r>
          </a:p>
        </p:txBody>
      </p:sp>
      <p:sp>
        <p:nvSpPr>
          <p:cNvPr id="5" name="Oval 19">
            <a:extLst>
              <a:ext uri="{FF2B5EF4-FFF2-40B4-BE49-F238E27FC236}">
                <a16:creationId xmlns:a16="http://schemas.microsoft.com/office/drawing/2014/main" id="{F17640E7-9E77-5145-8B77-5205B8A05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0984" y="1368108"/>
            <a:ext cx="995966" cy="9932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C756DA-DD42-7F42-8F57-2BC803ECD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74" y="2542089"/>
            <a:ext cx="995966" cy="9932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8" name="Oval 19">
            <a:extLst>
              <a:ext uri="{FF2B5EF4-FFF2-40B4-BE49-F238E27FC236}">
                <a16:creationId xmlns:a16="http://schemas.microsoft.com/office/drawing/2014/main" id="{E1F7B5B9-0179-0E4A-BEBF-5CF355150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35" y="3788336"/>
            <a:ext cx="995966" cy="993236"/>
          </a:xfrm>
          <a:prstGeom prst="ellipse">
            <a:avLst/>
          </a:prstGeom>
          <a:solidFill>
            <a:schemeClr val="accent1">
              <a:lumMod val="5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FontAwesome" pitchFamily="2" charset="0"/>
            </a:endParaRPr>
          </a:p>
        </p:txBody>
      </p:sp>
      <p:pic>
        <p:nvPicPr>
          <p:cNvPr id="16" name="Graphic 15" descr="Upward trend">
            <a:extLst>
              <a:ext uri="{FF2B5EF4-FFF2-40B4-BE49-F238E27FC236}">
                <a16:creationId xmlns:a16="http://schemas.microsoft.com/office/drawing/2014/main" id="{EE9E48DD-1691-A34F-A2B9-6B1A78E7E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91234" y="2822247"/>
            <a:ext cx="457200" cy="4572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4419657-C310-364E-8084-B797C20C32FD}"/>
              </a:ext>
            </a:extLst>
          </p:cNvPr>
          <p:cNvSpPr/>
          <p:nvPr/>
        </p:nvSpPr>
        <p:spPr>
          <a:xfrm>
            <a:off x="1328183" y="2693121"/>
            <a:ext cx="2440502" cy="66922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ource Sans Pro Light" panose="020B0403030403020204" pitchFamily="34" charset="0"/>
              </a:rPr>
              <a:t>Medical Records</a:t>
            </a:r>
          </a:p>
          <a:p>
            <a:pPr>
              <a:lnSpc>
                <a:spcPct val="130000"/>
              </a:lnSpc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</a:rPr>
              <a:t>$1-1,000</a:t>
            </a:r>
            <a:endParaRPr lang="en-US" sz="1400" dirty="0">
              <a:solidFill>
                <a:schemeClr val="tx2">
                  <a:lumMod val="50000"/>
                </a:schemeClr>
              </a:solidFill>
              <a:latin typeface="Source Sans Pro Light" panose="020B04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904AF-7ED7-5C4A-B10D-E7E0EC729737}"/>
              </a:ext>
            </a:extLst>
          </p:cNvPr>
          <p:cNvSpPr/>
          <p:nvPr/>
        </p:nvSpPr>
        <p:spPr>
          <a:xfrm>
            <a:off x="1293212" y="3812315"/>
            <a:ext cx="2440502" cy="94929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ource Sans Pro Light" panose="020B0403030403020204" pitchFamily="34" charset="0"/>
              </a:rPr>
              <a:t>Bank Account Details</a:t>
            </a:r>
          </a:p>
          <a:p>
            <a:pPr>
              <a:lnSpc>
                <a:spcPct val="130000"/>
              </a:lnSpc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</a:rPr>
              <a:t>$1000+ depending on detail and balance</a:t>
            </a:r>
            <a:endParaRPr lang="en-US" sz="1400" dirty="0">
              <a:solidFill>
                <a:schemeClr val="tx2">
                  <a:lumMod val="50000"/>
                </a:schemeClr>
              </a:solidFill>
              <a:latin typeface="Source Sans Pro Light" panose="020B04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Oval 19">
            <a:extLst>
              <a:ext uri="{FF2B5EF4-FFF2-40B4-BE49-F238E27FC236}">
                <a16:creationId xmlns:a16="http://schemas.microsoft.com/office/drawing/2014/main" id="{42CCF25F-18C2-CD4B-9931-38F1FF4A4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373" y="2552382"/>
            <a:ext cx="995966" cy="993236"/>
          </a:xfrm>
          <a:prstGeom prst="ellipse">
            <a:avLst/>
          </a:prstGeom>
          <a:solidFill>
            <a:schemeClr val="accent1">
              <a:lumMod val="5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F103048-A204-D44E-A447-1F09FF947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1661" y="3781309"/>
            <a:ext cx="995966" cy="9932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76AFE4-E254-6246-9D3A-6017F8DC41C0}"/>
              </a:ext>
            </a:extLst>
          </p:cNvPr>
          <p:cNvSpPr/>
          <p:nvPr/>
        </p:nvSpPr>
        <p:spPr>
          <a:xfrm>
            <a:off x="5095624" y="2691606"/>
            <a:ext cx="2440502" cy="66922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ource Sans Pro Light" panose="020B0403030403020204" pitchFamily="34" charset="0"/>
              </a:rPr>
              <a:t>Facebook Account</a:t>
            </a:r>
          </a:p>
          <a:p>
            <a:pPr>
              <a:lnSpc>
                <a:spcPct val="130000"/>
              </a:lnSpc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</a:rPr>
              <a:t>$1 per account with 15 friends</a:t>
            </a:r>
            <a:endParaRPr lang="en-US" sz="1400" dirty="0">
              <a:solidFill>
                <a:schemeClr val="tx2">
                  <a:lumMod val="50000"/>
                </a:schemeClr>
              </a:solidFill>
              <a:latin typeface="Source Sans Pro Light" panose="020B04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DB1DE9-383F-A140-8A58-D6C533B39A6F}"/>
              </a:ext>
            </a:extLst>
          </p:cNvPr>
          <p:cNvSpPr/>
          <p:nvPr/>
        </p:nvSpPr>
        <p:spPr>
          <a:xfrm>
            <a:off x="1328183" y="1449673"/>
            <a:ext cx="2440502" cy="66922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ource Sans Pro Light" panose="020B0403030403020204" pitchFamily="34" charset="0"/>
              </a:rPr>
              <a:t>Social Security</a:t>
            </a:r>
          </a:p>
          <a:p>
            <a:pPr>
              <a:lnSpc>
                <a:spcPct val="130000"/>
              </a:lnSpc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little as $1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2A2FB5-8350-ED42-8883-BC8C51B52802}"/>
              </a:ext>
            </a:extLst>
          </p:cNvPr>
          <p:cNvSpPr/>
          <p:nvPr/>
        </p:nvSpPr>
        <p:spPr>
          <a:xfrm>
            <a:off x="5081912" y="1455392"/>
            <a:ext cx="2440502" cy="66922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ource Sans Pro Light" panose="020B0403030403020204" pitchFamily="34" charset="0"/>
              </a:rPr>
              <a:t>Loyalty Accounts </a:t>
            </a:r>
          </a:p>
          <a:p>
            <a:pPr>
              <a:lnSpc>
                <a:spcPct val="130000"/>
              </a:lnSpc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</a:rPr>
              <a:t>$20 per list of IDs &amp; passwords</a:t>
            </a:r>
            <a:endParaRPr lang="en-US" sz="1400" dirty="0">
              <a:solidFill>
                <a:schemeClr val="tx2">
                  <a:lumMod val="50000"/>
                </a:schemeClr>
              </a:solidFill>
              <a:latin typeface="Source Sans Pro Light" panose="020B04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21FA1D2-1D08-BA44-8CC3-36E40FECB319}"/>
              </a:ext>
            </a:extLst>
          </p:cNvPr>
          <p:cNvSpPr/>
          <p:nvPr/>
        </p:nvSpPr>
        <p:spPr>
          <a:xfrm>
            <a:off x="5071085" y="3952353"/>
            <a:ext cx="2440502" cy="66922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ource Sans Pro Light" panose="020B0403030403020204" pitchFamily="34" charset="0"/>
              </a:rPr>
              <a:t>Malware Development</a:t>
            </a:r>
          </a:p>
          <a:p>
            <a:pPr>
              <a:lnSpc>
                <a:spcPct val="130000"/>
              </a:lnSpc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</a:rPr>
              <a:t>$2,500 for commercial</a:t>
            </a:r>
            <a:endParaRPr lang="en-US" sz="1400" dirty="0">
              <a:solidFill>
                <a:schemeClr val="tx2">
                  <a:lumMod val="50000"/>
                </a:schemeClr>
              </a:solidFill>
              <a:latin typeface="Source Sans Pro Light" panose="020B04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Oval 19">
            <a:extLst>
              <a:ext uri="{FF2B5EF4-FFF2-40B4-BE49-F238E27FC236}">
                <a16:creationId xmlns:a16="http://schemas.microsoft.com/office/drawing/2014/main" id="{81C79814-C27E-9446-A6DE-C0DE2FA53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19" y="4990007"/>
            <a:ext cx="995966" cy="9932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0" name="Oval 19">
            <a:extLst>
              <a:ext uri="{FF2B5EF4-FFF2-40B4-BE49-F238E27FC236}">
                <a16:creationId xmlns:a16="http://schemas.microsoft.com/office/drawing/2014/main" id="{9A8A0DA0-9ECC-6446-9746-21D10C813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1661" y="4984861"/>
            <a:ext cx="995966" cy="993236"/>
          </a:xfrm>
          <a:prstGeom prst="ellipse">
            <a:avLst/>
          </a:prstGeom>
          <a:solidFill>
            <a:schemeClr val="accent1">
              <a:lumMod val="5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FBA2770-0597-484F-B3C5-EE49544BB6A7}"/>
              </a:ext>
            </a:extLst>
          </p:cNvPr>
          <p:cNvSpPr/>
          <p:nvPr/>
        </p:nvSpPr>
        <p:spPr>
          <a:xfrm>
            <a:off x="5081912" y="4949668"/>
            <a:ext cx="2440502" cy="94929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ource Sans Pro Light" panose="020B0403030403020204" pitchFamily="34" charset="0"/>
              </a:rPr>
              <a:t>Credit Card Data</a:t>
            </a:r>
          </a:p>
          <a:p>
            <a:pPr>
              <a:lnSpc>
                <a:spcPct val="130000"/>
              </a:lnSpc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</a:rPr>
              <a:t>$5-$100 depending on details included</a:t>
            </a:r>
            <a:endParaRPr lang="en-US" sz="1400" dirty="0">
              <a:solidFill>
                <a:schemeClr val="tx2">
                  <a:lumMod val="50000"/>
                </a:schemeClr>
              </a:solidFill>
              <a:latin typeface="Source Sans Pro Light" panose="020B04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9CB76E0-5A6D-844F-97F4-19EDB932BCCF}"/>
              </a:ext>
            </a:extLst>
          </p:cNvPr>
          <p:cNvSpPr/>
          <p:nvPr/>
        </p:nvSpPr>
        <p:spPr>
          <a:xfrm>
            <a:off x="1293212" y="5060213"/>
            <a:ext cx="2440502" cy="66922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ource Sans Pro Light" panose="020B0403030403020204" pitchFamily="34" charset="0"/>
              </a:rPr>
              <a:t>Online Payment Login Info </a:t>
            </a:r>
          </a:p>
          <a:p>
            <a:pPr>
              <a:lnSpc>
                <a:spcPct val="130000"/>
              </a:lnSpc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</a:rPr>
              <a:t>$20-200 (ex: PayPal)</a:t>
            </a:r>
            <a:endParaRPr lang="en-US" sz="1400" dirty="0">
              <a:solidFill>
                <a:schemeClr val="tx2">
                  <a:lumMod val="50000"/>
                </a:schemeClr>
              </a:solidFill>
              <a:latin typeface="Source Sans Pro Light" panose="020B04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Oval 19">
            <a:extLst>
              <a:ext uri="{FF2B5EF4-FFF2-40B4-BE49-F238E27FC236}">
                <a16:creationId xmlns:a16="http://schemas.microsoft.com/office/drawing/2014/main" id="{A38A2C4F-5FDD-2143-B508-149569A2E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90" y="6194651"/>
            <a:ext cx="995966" cy="993236"/>
          </a:xfrm>
          <a:prstGeom prst="ellipse">
            <a:avLst/>
          </a:prstGeom>
          <a:solidFill>
            <a:schemeClr val="accent1">
              <a:lumMod val="5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E3ADBE-F76F-6746-ADEA-98349D6D326B}"/>
              </a:ext>
            </a:extLst>
          </p:cNvPr>
          <p:cNvSpPr/>
          <p:nvPr/>
        </p:nvSpPr>
        <p:spPr>
          <a:xfrm>
            <a:off x="1328183" y="6349631"/>
            <a:ext cx="2440502" cy="66922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ource Sans Pro Light" panose="020B0403030403020204" pitchFamily="34" charset="0"/>
              </a:rPr>
              <a:t>Passports - US</a:t>
            </a:r>
          </a:p>
          <a:p>
            <a:pPr>
              <a:lnSpc>
                <a:spcPct val="130000"/>
              </a:lnSpc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</a:rPr>
              <a:t>$1000 - $2000</a:t>
            </a:r>
            <a:endParaRPr lang="en-US" sz="1400" dirty="0">
              <a:solidFill>
                <a:schemeClr val="tx2">
                  <a:lumMod val="50000"/>
                </a:schemeClr>
              </a:solidFill>
              <a:latin typeface="Source Sans Pro Light" panose="020B04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C82A0C8-C769-5D49-B26B-78E8B74C7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1416" y="6187624"/>
            <a:ext cx="995966" cy="9932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715DD6-B918-0543-8E83-44B937EEF867}"/>
              </a:ext>
            </a:extLst>
          </p:cNvPr>
          <p:cNvSpPr/>
          <p:nvPr/>
        </p:nvSpPr>
        <p:spPr>
          <a:xfrm>
            <a:off x="5100840" y="6349631"/>
            <a:ext cx="2440502" cy="66922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ource Sans Pro Light" panose="020B0403030403020204" pitchFamily="34" charset="0"/>
              </a:rPr>
              <a:t>Drivers License</a:t>
            </a:r>
          </a:p>
          <a:p>
            <a:pPr>
              <a:lnSpc>
                <a:spcPct val="130000"/>
              </a:lnSpc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</a:rPr>
              <a:t>$20 per account</a:t>
            </a:r>
            <a:endParaRPr lang="en-US" sz="1400" dirty="0">
              <a:solidFill>
                <a:schemeClr val="tx2">
                  <a:lumMod val="50000"/>
                </a:schemeClr>
              </a:solidFill>
              <a:latin typeface="Source Sans Pro Light" panose="020B04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Oval 19">
            <a:extLst>
              <a:ext uri="{FF2B5EF4-FFF2-40B4-BE49-F238E27FC236}">
                <a16:creationId xmlns:a16="http://schemas.microsoft.com/office/drawing/2014/main" id="{B913E106-E5E8-0343-A366-245365A9E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74" y="7396322"/>
            <a:ext cx="995966" cy="9932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46" name="Oval 19">
            <a:extLst>
              <a:ext uri="{FF2B5EF4-FFF2-40B4-BE49-F238E27FC236}">
                <a16:creationId xmlns:a16="http://schemas.microsoft.com/office/drawing/2014/main" id="{17575B79-D844-3143-ABF9-1B1A05CB2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6156" y="7334014"/>
            <a:ext cx="995966" cy="993236"/>
          </a:xfrm>
          <a:prstGeom prst="ellipse">
            <a:avLst/>
          </a:prstGeom>
          <a:solidFill>
            <a:schemeClr val="accent1">
              <a:lumMod val="5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9A14DB7-7FEE-4D4F-9593-8C9E0BA9B146}"/>
              </a:ext>
            </a:extLst>
          </p:cNvPr>
          <p:cNvSpPr/>
          <p:nvPr/>
        </p:nvSpPr>
        <p:spPr>
          <a:xfrm>
            <a:off x="5109878" y="7562752"/>
            <a:ext cx="2440502" cy="66922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ource Sans Pro Light" panose="020B0403030403020204" pitchFamily="34" charset="0"/>
              </a:rPr>
              <a:t>General Login Information</a:t>
            </a:r>
          </a:p>
          <a:p>
            <a:pPr>
              <a:lnSpc>
                <a:spcPct val="130000"/>
              </a:lnSpc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</a:rPr>
              <a:t>Starts at $1 and goes </a:t>
            </a:r>
            <a:r>
              <a:rPr lang="en-US" sz="140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</a:rPr>
              <a:t>up </a:t>
            </a:r>
            <a:endParaRPr lang="en-US" sz="1400" dirty="0">
              <a:solidFill>
                <a:schemeClr val="tx2">
                  <a:lumMod val="50000"/>
                </a:schemeClr>
              </a:solidFill>
              <a:latin typeface="Source Sans Pro Light" panose="020B04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FEF001-F72B-604E-A640-3023A1151529}"/>
              </a:ext>
            </a:extLst>
          </p:cNvPr>
          <p:cNvSpPr/>
          <p:nvPr/>
        </p:nvSpPr>
        <p:spPr>
          <a:xfrm>
            <a:off x="1336164" y="7573947"/>
            <a:ext cx="2440502" cy="66922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ource Sans Pro Light" panose="020B0403030403020204" pitchFamily="34" charset="0"/>
              </a:rPr>
              <a:t>Diplomas </a:t>
            </a:r>
          </a:p>
          <a:p>
            <a:pPr>
              <a:lnSpc>
                <a:spcPct val="130000"/>
              </a:lnSpc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</a:rPr>
              <a:t>$100 - $400</a:t>
            </a:r>
            <a:endParaRPr lang="en-US" sz="1400" dirty="0">
              <a:solidFill>
                <a:schemeClr val="tx2">
                  <a:lumMod val="50000"/>
                </a:schemeClr>
              </a:solidFill>
              <a:latin typeface="Source Sans Pro Light" panose="020B04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Freeform 9">
            <a:extLst>
              <a:ext uri="{FF2B5EF4-FFF2-40B4-BE49-F238E27FC236}">
                <a16:creationId xmlns:a16="http://schemas.microsoft.com/office/drawing/2014/main" id="{4E5F9959-CA41-A347-86B9-F973B1AB5BB5}"/>
              </a:ext>
            </a:extLst>
          </p:cNvPr>
          <p:cNvSpPr>
            <a:spLocks noEditPoints="1"/>
          </p:cNvSpPr>
          <p:nvPr/>
        </p:nvSpPr>
        <p:spPr bwMode="auto">
          <a:xfrm>
            <a:off x="4022850" y="2691606"/>
            <a:ext cx="699033" cy="699215"/>
          </a:xfrm>
          <a:custGeom>
            <a:avLst/>
            <a:gdLst>
              <a:gd name="T0" fmla="*/ 122 w 243"/>
              <a:gd name="T1" fmla="*/ 0 h 243"/>
              <a:gd name="T2" fmla="*/ 0 w 243"/>
              <a:gd name="T3" fmla="*/ 121 h 243"/>
              <a:gd name="T4" fmla="*/ 122 w 243"/>
              <a:gd name="T5" fmla="*/ 243 h 243"/>
              <a:gd name="T6" fmla="*/ 243 w 243"/>
              <a:gd name="T7" fmla="*/ 121 h 243"/>
              <a:gd name="T8" fmla="*/ 122 w 243"/>
              <a:gd name="T9" fmla="*/ 0 h 243"/>
              <a:gd name="T10" fmla="*/ 154 w 243"/>
              <a:gd name="T11" fmla="*/ 121 h 243"/>
              <a:gd name="T12" fmla="*/ 133 w 243"/>
              <a:gd name="T13" fmla="*/ 121 h 243"/>
              <a:gd name="T14" fmla="*/ 133 w 243"/>
              <a:gd name="T15" fmla="*/ 196 h 243"/>
              <a:gd name="T16" fmla="*/ 102 w 243"/>
              <a:gd name="T17" fmla="*/ 196 h 243"/>
              <a:gd name="T18" fmla="*/ 102 w 243"/>
              <a:gd name="T19" fmla="*/ 121 h 243"/>
              <a:gd name="T20" fmla="*/ 87 w 243"/>
              <a:gd name="T21" fmla="*/ 121 h 243"/>
              <a:gd name="T22" fmla="*/ 87 w 243"/>
              <a:gd name="T23" fmla="*/ 94 h 243"/>
              <a:gd name="T24" fmla="*/ 102 w 243"/>
              <a:gd name="T25" fmla="*/ 94 h 243"/>
              <a:gd name="T26" fmla="*/ 102 w 243"/>
              <a:gd name="T27" fmla="*/ 77 h 243"/>
              <a:gd name="T28" fmla="*/ 133 w 243"/>
              <a:gd name="T29" fmla="*/ 46 h 243"/>
              <a:gd name="T30" fmla="*/ 156 w 243"/>
              <a:gd name="T31" fmla="*/ 46 h 243"/>
              <a:gd name="T32" fmla="*/ 156 w 243"/>
              <a:gd name="T33" fmla="*/ 72 h 243"/>
              <a:gd name="T34" fmla="*/ 140 w 243"/>
              <a:gd name="T35" fmla="*/ 72 h 243"/>
              <a:gd name="T36" fmla="*/ 133 w 243"/>
              <a:gd name="T37" fmla="*/ 79 h 243"/>
              <a:gd name="T38" fmla="*/ 133 w 243"/>
              <a:gd name="T39" fmla="*/ 94 h 243"/>
              <a:gd name="T40" fmla="*/ 157 w 243"/>
              <a:gd name="T41" fmla="*/ 94 h 243"/>
              <a:gd name="T42" fmla="*/ 154 w 243"/>
              <a:gd name="T43" fmla="*/ 1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3" h="243">
                <a:moveTo>
                  <a:pt x="122" y="0"/>
                </a:moveTo>
                <a:cubicBezTo>
                  <a:pt x="55" y="0"/>
                  <a:pt x="0" y="54"/>
                  <a:pt x="0" y="121"/>
                </a:cubicBezTo>
                <a:cubicBezTo>
                  <a:pt x="0" y="188"/>
                  <a:pt x="55" y="243"/>
                  <a:pt x="122" y="243"/>
                </a:cubicBezTo>
                <a:cubicBezTo>
                  <a:pt x="189" y="243"/>
                  <a:pt x="243" y="188"/>
                  <a:pt x="243" y="121"/>
                </a:cubicBezTo>
                <a:cubicBezTo>
                  <a:pt x="243" y="54"/>
                  <a:pt x="189" y="0"/>
                  <a:pt x="122" y="0"/>
                </a:cubicBezTo>
                <a:close/>
                <a:moveTo>
                  <a:pt x="154" y="121"/>
                </a:moveTo>
                <a:cubicBezTo>
                  <a:pt x="133" y="121"/>
                  <a:pt x="133" y="121"/>
                  <a:pt x="133" y="121"/>
                </a:cubicBezTo>
                <a:cubicBezTo>
                  <a:pt x="133" y="154"/>
                  <a:pt x="133" y="196"/>
                  <a:pt x="133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2" y="196"/>
                  <a:pt x="102" y="155"/>
                  <a:pt x="102" y="121"/>
                </a:cubicBezTo>
                <a:cubicBezTo>
                  <a:pt x="87" y="121"/>
                  <a:pt x="87" y="121"/>
                  <a:pt x="87" y="121"/>
                </a:cubicBezTo>
                <a:cubicBezTo>
                  <a:pt x="87" y="94"/>
                  <a:pt x="87" y="94"/>
                  <a:pt x="87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65"/>
                  <a:pt x="108" y="46"/>
                  <a:pt x="133" y="46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56" y="72"/>
                  <a:pt x="142" y="72"/>
                  <a:pt x="140" y="72"/>
                </a:cubicBezTo>
                <a:cubicBezTo>
                  <a:pt x="137" y="72"/>
                  <a:pt x="133" y="73"/>
                  <a:pt x="133" y="79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57" y="94"/>
                  <a:pt x="157" y="94"/>
                  <a:pt x="157" y="94"/>
                </a:cubicBezTo>
                <a:lnTo>
                  <a:pt x="154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endParaRPr lang="id-ID" sz="900" dirty="0">
              <a:latin typeface="Lato Light"/>
            </a:endParaRPr>
          </a:p>
        </p:txBody>
      </p:sp>
      <p:pic>
        <p:nvPicPr>
          <p:cNvPr id="11" name="Graphic 10" descr="Handshake">
            <a:extLst>
              <a:ext uri="{FF2B5EF4-FFF2-40B4-BE49-F238E27FC236}">
                <a16:creationId xmlns:a16="http://schemas.microsoft.com/office/drawing/2014/main" id="{B975EB51-9653-C24E-A3C8-A7D303360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43227" y="1460372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Graphic 54" descr="Medical">
            <a:extLst>
              <a:ext uri="{FF2B5EF4-FFF2-40B4-BE49-F238E27FC236}">
                <a16:creationId xmlns:a16="http://schemas.microsoft.com/office/drawing/2014/main" id="{4F647660-5A39-504D-88BB-5814A8FAB5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6428" y="2611061"/>
            <a:ext cx="855291" cy="85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Graphic 56" descr="Credit card">
            <a:extLst>
              <a:ext uri="{FF2B5EF4-FFF2-40B4-BE49-F238E27FC236}">
                <a16:creationId xmlns:a16="http://schemas.microsoft.com/office/drawing/2014/main" id="{02743211-26EE-214B-8052-4DD7E526AD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16156" y="5036609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Graphic 58" descr="Bank Check">
            <a:extLst>
              <a:ext uri="{FF2B5EF4-FFF2-40B4-BE49-F238E27FC236}">
                <a16:creationId xmlns:a16="http://schemas.microsoft.com/office/drawing/2014/main" id="{256F7467-28B4-D34A-87C9-1964311228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5312" y="3873714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Graphic 60" descr="Employee Badge">
            <a:extLst>
              <a:ext uri="{FF2B5EF4-FFF2-40B4-BE49-F238E27FC236}">
                <a16:creationId xmlns:a16="http://schemas.microsoft.com/office/drawing/2014/main" id="{02BB314C-AC8A-9248-BA14-CD471020C4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7057" y="1344465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Graphic 62" descr="Bug">
            <a:extLst>
              <a:ext uri="{FF2B5EF4-FFF2-40B4-BE49-F238E27FC236}">
                <a16:creationId xmlns:a16="http://schemas.microsoft.com/office/drawing/2014/main" id="{1D97A610-A818-5B47-AE00-0AD1872BD49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982143" y="3870619"/>
            <a:ext cx="780449" cy="7804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" name="Graphic 67" descr="Shopping cart">
            <a:extLst>
              <a:ext uri="{FF2B5EF4-FFF2-40B4-BE49-F238E27FC236}">
                <a16:creationId xmlns:a16="http://schemas.microsoft.com/office/drawing/2014/main" id="{C7CC0563-6D6E-1B4D-8480-90B30FCB429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16428" y="5111565"/>
            <a:ext cx="805846" cy="8058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1" name="Shape 2603">
            <a:extLst>
              <a:ext uri="{FF2B5EF4-FFF2-40B4-BE49-F238E27FC236}">
                <a16:creationId xmlns:a16="http://schemas.microsoft.com/office/drawing/2014/main" id="{8A5EE138-DAB0-3540-8B02-EAAB42BE7921}"/>
              </a:ext>
            </a:extLst>
          </p:cNvPr>
          <p:cNvSpPr/>
          <p:nvPr/>
        </p:nvSpPr>
        <p:spPr>
          <a:xfrm>
            <a:off x="428562" y="6408379"/>
            <a:ext cx="626515" cy="5046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520"/>
                </a:moveTo>
                <a:lnTo>
                  <a:pt x="14727" y="20520"/>
                </a:lnTo>
                <a:lnTo>
                  <a:pt x="14727" y="18360"/>
                </a:lnTo>
                <a:cubicBezTo>
                  <a:pt x="14999" y="18360"/>
                  <a:pt x="15218" y="18119"/>
                  <a:pt x="15218" y="17820"/>
                </a:cubicBezTo>
                <a:cubicBezTo>
                  <a:pt x="15218" y="17522"/>
                  <a:pt x="14999" y="17280"/>
                  <a:pt x="14727" y="17280"/>
                </a:cubicBezTo>
                <a:lnTo>
                  <a:pt x="14727" y="7560"/>
                </a:lnTo>
                <a:lnTo>
                  <a:pt x="16691" y="7560"/>
                </a:lnTo>
                <a:cubicBezTo>
                  <a:pt x="16691" y="7560"/>
                  <a:pt x="16691" y="20520"/>
                  <a:pt x="16691" y="20520"/>
                </a:cubicBezTo>
                <a:close/>
                <a:moveTo>
                  <a:pt x="13745" y="17280"/>
                </a:moveTo>
                <a:cubicBezTo>
                  <a:pt x="13474" y="17280"/>
                  <a:pt x="13255" y="17522"/>
                  <a:pt x="13255" y="17820"/>
                </a:cubicBezTo>
                <a:cubicBezTo>
                  <a:pt x="13255" y="18119"/>
                  <a:pt x="13474" y="18360"/>
                  <a:pt x="13745" y="18360"/>
                </a:cubicBezTo>
                <a:lnTo>
                  <a:pt x="13745" y="20520"/>
                </a:lnTo>
                <a:lnTo>
                  <a:pt x="3927" y="20520"/>
                </a:lnTo>
                <a:lnTo>
                  <a:pt x="3927" y="18360"/>
                </a:lnTo>
                <a:cubicBezTo>
                  <a:pt x="4199" y="18360"/>
                  <a:pt x="4418" y="18119"/>
                  <a:pt x="4418" y="17820"/>
                </a:cubicBezTo>
                <a:cubicBezTo>
                  <a:pt x="4418" y="17522"/>
                  <a:pt x="4199" y="17280"/>
                  <a:pt x="3927" y="17280"/>
                </a:cubicBezTo>
                <a:lnTo>
                  <a:pt x="3927" y="7560"/>
                </a:lnTo>
                <a:lnTo>
                  <a:pt x="13745" y="7560"/>
                </a:lnTo>
                <a:cubicBezTo>
                  <a:pt x="13745" y="7560"/>
                  <a:pt x="13745" y="17280"/>
                  <a:pt x="13745" y="17280"/>
                </a:cubicBezTo>
                <a:close/>
                <a:moveTo>
                  <a:pt x="2945" y="17280"/>
                </a:moveTo>
                <a:cubicBezTo>
                  <a:pt x="2674" y="17280"/>
                  <a:pt x="2455" y="17522"/>
                  <a:pt x="2455" y="17820"/>
                </a:cubicBezTo>
                <a:cubicBezTo>
                  <a:pt x="2455" y="18119"/>
                  <a:pt x="2674" y="18360"/>
                  <a:pt x="2945" y="18360"/>
                </a:cubicBezTo>
                <a:lnTo>
                  <a:pt x="2945" y="20520"/>
                </a:lnTo>
                <a:lnTo>
                  <a:pt x="982" y="20520"/>
                </a:lnTo>
                <a:lnTo>
                  <a:pt x="982" y="7560"/>
                </a:lnTo>
                <a:lnTo>
                  <a:pt x="2945" y="7560"/>
                </a:lnTo>
                <a:cubicBezTo>
                  <a:pt x="2945" y="7560"/>
                  <a:pt x="2945" y="17280"/>
                  <a:pt x="2945" y="17280"/>
                </a:cubicBezTo>
                <a:close/>
                <a:moveTo>
                  <a:pt x="7855" y="5400"/>
                </a:moveTo>
                <a:lnTo>
                  <a:pt x="9818" y="5400"/>
                </a:lnTo>
                <a:cubicBezTo>
                  <a:pt x="10360" y="5400"/>
                  <a:pt x="10800" y="5884"/>
                  <a:pt x="10800" y="6481"/>
                </a:cubicBezTo>
                <a:lnTo>
                  <a:pt x="6873" y="6481"/>
                </a:lnTo>
                <a:cubicBezTo>
                  <a:pt x="6873" y="5884"/>
                  <a:pt x="7313" y="5400"/>
                  <a:pt x="7855" y="5400"/>
                </a:cubicBezTo>
                <a:moveTo>
                  <a:pt x="16691" y="6481"/>
                </a:moveTo>
                <a:lnTo>
                  <a:pt x="11782" y="6481"/>
                </a:lnTo>
                <a:cubicBezTo>
                  <a:pt x="11782" y="5287"/>
                  <a:pt x="10903" y="4321"/>
                  <a:pt x="9818" y="4321"/>
                </a:cubicBezTo>
                <a:lnTo>
                  <a:pt x="7855" y="4321"/>
                </a:lnTo>
                <a:cubicBezTo>
                  <a:pt x="6770" y="4321"/>
                  <a:pt x="5891" y="5287"/>
                  <a:pt x="5891" y="6481"/>
                </a:cubicBezTo>
                <a:lnTo>
                  <a:pt x="982" y="6481"/>
                </a:lnTo>
                <a:cubicBezTo>
                  <a:pt x="440" y="6481"/>
                  <a:pt x="0" y="6964"/>
                  <a:pt x="0" y="7560"/>
                </a:cubicBezTo>
                <a:lnTo>
                  <a:pt x="0" y="20520"/>
                </a:lnTo>
                <a:cubicBezTo>
                  <a:pt x="0" y="21116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116"/>
                  <a:pt x="17673" y="20520"/>
                </a:cubicBezTo>
                <a:lnTo>
                  <a:pt x="17673" y="7560"/>
                </a:lnTo>
                <a:cubicBezTo>
                  <a:pt x="17673" y="6964"/>
                  <a:pt x="17233" y="6481"/>
                  <a:pt x="16691" y="6481"/>
                </a:cubicBezTo>
                <a:moveTo>
                  <a:pt x="10800" y="2161"/>
                </a:moveTo>
                <a:cubicBezTo>
                  <a:pt x="10800" y="1564"/>
                  <a:pt x="11240" y="1080"/>
                  <a:pt x="11782" y="1080"/>
                </a:cubicBezTo>
                <a:lnTo>
                  <a:pt x="13745" y="1080"/>
                </a:lnTo>
                <a:cubicBezTo>
                  <a:pt x="14287" y="1080"/>
                  <a:pt x="14727" y="1564"/>
                  <a:pt x="14727" y="2161"/>
                </a:cubicBezTo>
                <a:cubicBezTo>
                  <a:pt x="14727" y="2161"/>
                  <a:pt x="10800" y="2161"/>
                  <a:pt x="10800" y="2161"/>
                </a:cubicBezTo>
                <a:close/>
                <a:moveTo>
                  <a:pt x="20618" y="2161"/>
                </a:moveTo>
                <a:lnTo>
                  <a:pt x="15709" y="2161"/>
                </a:lnTo>
                <a:cubicBezTo>
                  <a:pt x="15709" y="967"/>
                  <a:pt x="14830" y="0"/>
                  <a:pt x="13745" y="0"/>
                </a:cubicBezTo>
                <a:lnTo>
                  <a:pt x="11782" y="0"/>
                </a:lnTo>
                <a:cubicBezTo>
                  <a:pt x="10697" y="0"/>
                  <a:pt x="9818" y="967"/>
                  <a:pt x="9818" y="2161"/>
                </a:cubicBezTo>
                <a:lnTo>
                  <a:pt x="4909" y="2161"/>
                </a:lnTo>
                <a:cubicBezTo>
                  <a:pt x="4367" y="2161"/>
                  <a:pt x="3927" y="2644"/>
                  <a:pt x="3927" y="3240"/>
                </a:cubicBezTo>
                <a:lnTo>
                  <a:pt x="3927" y="4860"/>
                </a:lnTo>
                <a:cubicBezTo>
                  <a:pt x="3927" y="5159"/>
                  <a:pt x="4147" y="5400"/>
                  <a:pt x="4418" y="5400"/>
                </a:cubicBezTo>
                <a:cubicBezTo>
                  <a:pt x="4690" y="5400"/>
                  <a:pt x="4909" y="5159"/>
                  <a:pt x="4909" y="4860"/>
                </a:cubicBezTo>
                <a:lnTo>
                  <a:pt x="4909" y="3240"/>
                </a:lnTo>
                <a:lnTo>
                  <a:pt x="20618" y="3240"/>
                </a:lnTo>
                <a:lnTo>
                  <a:pt x="20618" y="16201"/>
                </a:lnTo>
                <a:lnTo>
                  <a:pt x="19145" y="16201"/>
                </a:lnTo>
                <a:cubicBezTo>
                  <a:pt x="18874" y="16201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20618" y="17280"/>
                </a:lnTo>
                <a:cubicBezTo>
                  <a:pt x="21160" y="17280"/>
                  <a:pt x="21600" y="16796"/>
                  <a:pt x="21600" y="16201"/>
                </a:cubicBezTo>
                <a:lnTo>
                  <a:pt x="21600" y="3240"/>
                </a:lnTo>
                <a:cubicBezTo>
                  <a:pt x="21600" y="2644"/>
                  <a:pt x="21160" y="2161"/>
                  <a:pt x="20618" y="2161"/>
                </a:cubicBezTo>
                <a:moveTo>
                  <a:pt x="5400" y="11881"/>
                </a:moveTo>
                <a:lnTo>
                  <a:pt x="6382" y="11881"/>
                </a:lnTo>
                <a:cubicBezTo>
                  <a:pt x="6653" y="11881"/>
                  <a:pt x="6873" y="11639"/>
                  <a:pt x="6873" y="11341"/>
                </a:cubicBezTo>
                <a:cubicBezTo>
                  <a:pt x="6873" y="11042"/>
                  <a:pt x="6653" y="10800"/>
                  <a:pt x="6382" y="10800"/>
                </a:cubicBezTo>
                <a:lnTo>
                  <a:pt x="5400" y="10800"/>
                </a:lnTo>
                <a:cubicBezTo>
                  <a:pt x="5129" y="10800"/>
                  <a:pt x="4909" y="11042"/>
                  <a:pt x="4909" y="11341"/>
                </a:cubicBezTo>
                <a:cubicBezTo>
                  <a:pt x="4909" y="11639"/>
                  <a:pt x="5129" y="11881"/>
                  <a:pt x="5400" y="11881"/>
                </a:cubicBezTo>
                <a:moveTo>
                  <a:pt x="5400" y="9720"/>
                </a:moveTo>
                <a:lnTo>
                  <a:pt x="8345" y="9720"/>
                </a:lnTo>
                <a:cubicBezTo>
                  <a:pt x="8617" y="9720"/>
                  <a:pt x="8836" y="9479"/>
                  <a:pt x="8836" y="9181"/>
                </a:cubicBezTo>
                <a:cubicBezTo>
                  <a:pt x="8836" y="8882"/>
                  <a:pt x="8617" y="8640"/>
                  <a:pt x="8345" y="8640"/>
                </a:cubicBezTo>
                <a:lnTo>
                  <a:pt x="5400" y="8640"/>
                </a:lnTo>
                <a:cubicBezTo>
                  <a:pt x="5129" y="8640"/>
                  <a:pt x="4909" y="8882"/>
                  <a:pt x="4909" y="9181"/>
                </a:cubicBezTo>
                <a:cubicBezTo>
                  <a:pt x="4909" y="9479"/>
                  <a:pt x="5129" y="9720"/>
                  <a:pt x="5400" y="97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77" name="Graphic 76" descr="Diploma">
            <a:extLst>
              <a:ext uri="{FF2B5EF4-FFF2-40B4-BE49-F238E27FC236}">
                <a16:creationId xmlns:a16="http://schemas.microsoft.com/office/drawing/2014/main" id="{203DD7E3-233D-0142-AE04-7B3F6CD1790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83573" y="7449878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9" name="Graphic 78" descr="Car">
            <a:extLst>
              <a:ext uri="{FF2B5EF4-FFF2-40B4-BE49-F238E27FC236}">
                <a16:creationId xmlns:a16="http://schemas.microsoft.com/office/drawing/2014/main" id="{1AD378D0-EE61-DD46-BB70-BEEAF6BDDEB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956939" y="6211373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0" name="Shape 2784">
            <a:extLst>
              <a:ext uri="{FF2B5EF4-FFF2-40B4-BE49-F238E27FC236}">
                <a16:creationId xmlns:a16="http://schemas.microsoft.com/office/drawing/2014/main" id="{7A05B74A-680B-C942-9114-A7FC5920AB67}"/>
              </a:ext>
            </a:extLst>
          </p:cNvPr>
          <p:cNvSpPr/>
          <p:nvPr/>
        </p:nvSpPr>
        <p:spPr>
          <a:xfrm>
            <a:off x="4140240" y="7547562"/>
            <a:ext cx="547798" cy="566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8004175-07AB-854F-AE32-E9EB3128C01E}"/>
              </a:ext>
            </a:extLst>
          </p:cNvPr>
          <p:cNvSpPr/>
          <p:nvPr/>
        </p:nvSpPr>
        <p:spPr>
          <a:xfrm>
            <a:off x="5573949" y="9699101"/>
            <a:ext cx="21984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</a:rPr>
              <a:t>Source: Experian Information Solutions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D3B20D4-7DA2-7543-840D-1856B06E6E36}"/>
              </a:ext>
            </a:extLst>
          </p:cNvPr>
          <p:cNvSpPr/>
          <p:nvPr/>
        </p:nvSpPr>
        <p:spPr>
          <a:xfrm>
            <a:off x="206520" y="780782"/>
            <a:ext cx="7305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</a:rPr>
              <a:t>Approximately </a:t>
            </a:r>
            <a:r>
              <a:rPr lang="en-US" sz="1200" b="1" i="1" dirty="0">
                <a:solidFill>
                  <a:schemeClr val="accent1">
                    <a:lumMod val="50000"/>
                  </a:schemeClr>
                </a:solidFill>
                <a:latin typeface="Source Sans Pro Light" panose="020B0403030403020204" pitchFamily="34" charset="0"/>
              </a:rPr>
              <a:t>18 million individuals 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</a:rPr>
              <a:t>were victims of identify theft last year, costing them over </a:t>
            </a:r>
            <a:r>
              <a:rPr lang="en-US" sz="1200" b="1" i="1" dirty="0">
                <a:solidFill>
                  <a:schemeClr val="accent1">
                    <a:lumMod val="50000"/>
                  </a:schemeClr>
                </a:solidFill>
                <a:latin typeface="Source Sans Pro Light" panose="020B0403030403020204" pitchFamily="34" charset="0"/>
              </a:rPr>
              <a:t>$16 billion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780B94-6FCD-4992-8FE4-333F24F0DFD2}"/>
              </a:ext>
            </a:extLst>
          </p:cNvPr>
          <p:cNvGrpSpPr/>
          <p:nvPr/>
        </p:nvGrpSpPr>
        <p:grpSpPr>
          <a:xfrm>
            <a:off x="445309" y="8648028"/>
            <a:ext cx="6820316" cy="546708"/>
            <a:chOff x="445309" y="8648028"/>
            <a:chExt cx="6820316" cy="546708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D637C2A-75BB-B14C-BCF5-98549AA6565D}"/>
                </a:ext>
              </a:extLst>
            </p:cNvPr>
            <p:cNvSpPr/>
            <p:nvPr/>
          </p:nvSpPr>
          <p:spPr>
            <a:xfrm>
              <a:off x="648252" y="8656153"/>
              <a:ext cx="66173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latin typeface="Source Sans Pro Light" panose="020B0403030403020204" pitchFamily="34" charset="0"/>
                </a:rPr>
                <a:t>Ready to take your identity off the menu?   </a:t>
              </a:r>
            </a:p>
            <a:p>
              <a:pPr algn="r"/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  <a:latin typeface="Source Sans Pro Light" panose="020B0403030403020204" pitchFamily="34" charset="0"/>
                </a:rPr>
                <a:t>Schedule a Dark Web scan with us today. 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6D2FE8-6DDC-4F87-A824-EB90B23F8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09" y="8648028"/>
              <a:ext cx="2006417" cy="546708"/>
            </a:xfrm>
            <a:prstGeom prst="rect">
              <a:avLst/>
            </a:prstGeom>
          </p:spPr>
        </p:pic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FFE20253-22CC-47CF-B370-00852D9FF45E}"/>
              </a:ext>
            </a:extLst>
          </p:cNvPr>
          <p:cNvSpPr/>
          <p:nvPr/>
        </p:nvSpPr>
        <p:spPr>
          <a:xfrm>
            <a:off x="577513" y="9333111"/>
            <a:ext cx="66173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</a:rPr>
              <a:t>Company Name | Phone Number | Website | Email Address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3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14104</TotalTime>
  <Words>211</Words>
  <Application>Microsoft Office PowerPoint</Application>
  <PresentationFormat>Custom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FontAwesome</vt:lpstr>
      <vt:lpstr>Lato Light</vt:lpstr>
      <vt:lpstr>Roboto Black</vt:lpstr>
      <vt:lpstr>Source Sans Pro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Client-Facing DWM Content</dc:title>
  <dc:creator>Allison Kastel</dc:creator>
  <cp:lastModifiedBy>Allison Kastel</cp:lastModifiedBy>
  <cp:revision>247</cp:revision>
  <dcterms:created xsi:type="dcterms:W3CDTF">2018-11-21T15:21:36Z</dcterms:created>
  <dcterms:modified xsi:type="dcterms:W3CDTF">2019-05-20T13:18:15Z</dcterms:modified>
</cp:coreProperties>
</file>