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</p:sldIdLst>
  <p:sldSz cx="7772400" cy="10058400"/>
  <p:notesSz cx="6858000" cy="9144000"/>
  <p:embeddedFontLst>
    <p:embeddedFont>
      <p:font typeface="Aileron Thin" charset="1" panose="00000300000000000000"/>
      <p:regular r:id="rId6"/>
    </p:embeddedFont>
    <p:embeddedFont>
      <p:font typeface="Aileron Thin Bold" charset="1" panose="00000400000000000000"/>
      <p:regular r:id="rId7"/>
    </p:embeddedFont>
    <p:embeddedFont>
      <p:font typeface="Aileron Thin Italics" charset="1" panose="00000300000000000000"/>
      <p:regular r:id="rId8"/>
    </p:embeddedFont>
    <p:embeddedFont>
      <p:font typeface="Aileron Thin Bold Italics" charset="1" panose="000004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Kollektif" charset="1" panose="020B0604020101010102"/>
      <p:regular r:id="rId14"/>
    </p:embeddedFont>
    <p:embeddedFont>
      <p:font typeface="Kollektif Bold" charset="1" panose="020B0604020101010102"/>
      <p:regular r:id="rId15"/>
    </p:embeddedFont>
    <p:embeddedFont>
      <p:font typeface="Kollektif Italics" charset="1" panose="020B0604020101010102"/>
      <p:regular r:id="rId16"/>
    </p:embeddedFont>
    <p:embeddedFont>
      <p:font typeface="Kollektif Bold Italics" charset="1" panose="020B0604020101010102"/>
      <p:regular r:id="rId17"/>
    </p:embeddedFont>
    <p:embeddedFont>
      <p:font typeface="Aileron Heavy" charset="1" panose="00000A00000000000000"/>
      <p:regular r:id="rId18"/>
    </p:embeddedFont>
    <p:embeddedFont>
      <p:font typeface="Aileron Heavy Bold" charset="1" panose="00000A00000000000000"/>
      <p:regular r:id="rId19"/>
    </p:embeddedFont>
    <p:embeddedFont>
      <p:font typeface="Aileron Heavy Italics" charset="1" panose="00000A00000000000000"/>
      <p:regular r:id="rId20"/>
    </p:embeddedFont>
    <p:embeddedFont>
      <p:font typeface="Aileron Heavy Bold Italics" charset="1" panose="00000A00000000000000"/>
      <p:regular r:id="rId21"/>
    </p:embeddedFont>
    <p:embeddedFont>
      <p:font typeface="Poppins Light" charset="1" panose="02000000000000000000"/>
      <p:regular r:id="rId22"/>
    </p:embeddedFont>
    <p:embeddedFont>
      <p:font typeface="Poppins Light Bold" charset="1" panose="02000000000000000000"/>
      <p:regular r:id="rId23"/>
    </p:embeddedFont>
    <p:embeddedFont>
      <p:font typeface="Poppins Medium" charset="1" panose="02000000000000000000"/>
      <p:regular r:id="rId24"/>
    </p:embeddedFont>
    <p:embeddedFont>
      <p:font typeface="Poppins Medium Bold" charset="1" panose="02000000000000000000"/>
      <p:regular r:id="rId25"/>
    </p:embeddedFont>
    <p:embeddedFont>
      <p:font typeface="Poppins Bold" charset="1" panose="02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5790" y="860918"/>
            <a:ext cx="7412385" cy="1763872"/>
            <a:chOff x="0" y="0"/>
            <a:chExt cx="3626774" cy="86303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26774" cy="863038"/>
            </a:xfrm>
            <a:custGeom>
              <a:avLst/>
              <a:gdLst/>
              <a:ahLst/>
              <a:cxnLst/>
              <a:rect r="r" b="b" t="t" l="l"/>
              <a:pathLst>
                <a:path h="863038" w="3626774">
                  <a:moveTo>
                    <a:pt x="0" y="0"/>
                  </a:moveTo>
                  <a:lnTo>
                    <a:pt x="3626774" y="0"/>
                  </a:lnTo>
                  <a:lnTo>
                    <a:pt x="3626774" y="863038"/>
                  </a:lnTo>
                  <a:lnTo>
                    <a:pt x="0" y="863038"/>
                  </a:lnTo>
                  <a:close/>
                </a:path>
              </a:pathLst>
            </a:custGeom>
            <a:solidFill>
              <a:srgbClr val="5A86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645380" y="2681941"/>
            <a:ext cx="2912533" cy="3304932"/>
            <a:chOff x="0" y="0"/>
            <a:chExt cx="1425061" cy="1617056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25061" cy="1617056"/>
            </a:xfrm>
            <a:custGeom>
              <a:avLst/>
              <a:gdLst/>
              <a:ahLst/>
              <a:cxnLst/>
              <a:rect r="r" b="b" t="t" l="l"/>
              <a:pathLst>
                <a:path h="1617056" w="1425061">
                  <a:moveTo>
                    <a:pt x="0" y="0"/>
                  </a:moveTo>
                  <a:lnTo>
                    <a:pt x="1425061" y="0"/>
                  </a:lnTo>
                  <a:lnTo>
                    <a:pt x="1425061" y="1617056"/>
                  </a:lnTo>
                  <a:lnTo>
                    <a:pt x="0" y="1617056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645380" y="195978"/>
            <a:ext cx="3359979" cy="2428812"/>
            <a:chOff x="0" y="0"/>
            <a:chExt cx="5265420" cy="3806190"/>
          </a:xfrm>
        </p:grpSpPr>
        <p:sp>
          <p:nvSpPr>
            <p:cNvPr name="Freeform 7" id="7"/>
            <p:cNvSpPr/>
            <p:nvPr/>
          </p:nvSpPr>
          <p:spPr>
            <a:xfrm>
              <a:off x="16510" y="15240"/>
              <a:ext cx="5233670" cy="3774440"/>
            </a:xfrm>
            <a:custGeom>
              <a:avLst/>
              <a:gdLst/>
              <a:ahLst/>
              <a:cxnLst/>
              <a:rect r="r" b="b" t="t" l="l"/>
              <a:pathLst>
                <a:path h="3774440" w="5233670">
                  <a:moveTo>
                    <a:pt x="5233670" y="2413000"/>
                  </a:moveTo>
                  <a:cubicBezTo>
                    <a:pt x="5233670" y="3249930"/>
                    <a:pt x="5233670" y="3774440"/>
                    <a:pt x="5233670" y="3774440"/>
                  </a:cubicBezTo>
                  <a:lnTo>
                    <a:pt x="2616200" y="3774440"/>
                  </a:lnTo>
                  <a:lnTo>
                    <a:pt x="0" y="3774440"/>
                  </a:lnTo>
                  <a:cubicBezTo>
                    <a:pt x="0" y="3774440"/>
                    <a:pt x="0" y="3248660"/>
                    <a:pt x="0" y="2413000"/>
                  </a:cubicBezTo>
                  <a:cubicBezTo>
                    <a:pt x="0" y="1577340"/>
                    <a:pt x="875030" y="0"/>
                    <a:pt x="2617470" y="0"/>
                  </a:cubicBezTo>
                  <a:cubicBezTo>
                    <a:pt x="4359910" y="0"/>
                    <a:pt x="5233670" y="1576070"/>
                    <a:pt x="5233670" y="2413000"/>
                  </a:cubicBezTo>
                  <a:close/>
                </a:path>
              </a:pathLst>
            </a:custGeom>
            <a:blipFill>
              <a:blip r:embed="rId2"/>
              <a:stretch>
                <a:fillRect l="-10759" r="0" t="-953" b="-1432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>
              <a:off x="0" y="0"/>
              <a:ext cx="5265420" cy="3806190"/>
            </a:xfrm>
            <a:custGeom>
              <a:avLst/>
              <a:gdLst/>
              <a:ahLst/>
              <a:cxnLst/>
              <a:rect r="r" b="b" t="t" l="l"/>
              <a:pathLst>
                <a:path h="3806190" w="5265420">
                  <a:moveTo>
                    <a:pt x="5265420" y="3806190"/>
                  </a:moveTo>
                  <a:lnTo>
                    <a:pt x="0" y="3806190"/>
                  </a:lnTo>
                  <a:lnTo>
                    <a:pt x="0" y="2428240"/>
                  </a:lnTo>
                  <a:cubicBezTo>
                    <a:pt x="0" y="1955800"/>
                    <a:pt x="259080" y="1355090"/>
                    <a:pt x="659130" y="897890"/>
                  </a:cubicBezTo>
                  <a:cubicBezTo>
                    <a:pt x="1018540" y="488950"/>
                    <a:pt x="1652270" y="0"/>
                    <a:pt x="2632710" y="0"/>
                  </a:cubicBezTo>
                  <a:cubicBezTo>
                    <a:pt x="3614420" y="0"/>
                    <a:pt x="4246880" y="488950"/>
                    <a:pt x="4606290" y="897890"/>
                  </a:cubicBezTo>
                  <a:cubicBezTo>
                    <a:pt x="5006340" y="1355090"/>
                    <a:pt x="5265420" y="1955800"/>
                    <a:pt x="5265420" y="2428240"/>
                  </a:cubicBezTo>
                  <a:lnTo>
                    <a:pt x="5265420" y="3806190"/>
                  </a:lnTo>
                  <a:close/>
                  <a:moveTo>
                    <a:pt x="31750" y="3774440"/>
                  </a:moveTo>
                  <a:lnTo>
                    <a:pt x="5233670" y="3774440"/>
                  </a:lnTo>
                  <a:lnTo>
                    <a:pt x="5233670" y="2428240"/>
                  </a:lnTo>
                  <a:cubicBezTo>
                    <a:pt x="5233670" y="1963420"/>
                    <a:pt x="4978400" y="1370330"/>
                    <a:pt x="4582160" y="918210"/>
                  </a:cubicBezTo>
                  <a:cubicBezTo>
                    <a:pt x="4227830" y="514350"/>
                    <a:pt x="3601720" y="31750"/>
                    <a:pt x="2632710" y="31750"/>
                  </a:cubicBezTo>
                  <a:cubicBezTo>
                    <a:pt x="1663700" y="31750"/>
                    <a:pt x="1037590" y="514350"/>
                    <a:pt x="683260" y="919480"/>
                  </a:cubicBezTo>
                  <a:cubicBezTo>
                    <a:pt x="287020" y="1370330"/>
                    <a:pt x="31750" y="1963420"/>
                    <a:pt x="31750" y="2428240"/>
                  </a:cubicBezTo>
                  <a:lnTo>
                    <a:pt x="31750" y="3774440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20090" y="3847585"/>
            <a:ext cx="3658393" cy="2139288"/>
            <a:chOff x="0" y="0"/>
            <a:chExt cx="4877857" cy="2852384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341138"/>
              <a:ext cx="4877857" cy="25112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12"/>
                </a:lnSpc>
              </a:pPr>
              <a:r>
                <a:rPr lang="en-US" sz="846" spc="33">
                  <a:solidFill>
                    <a:srgbClr val="444440"/>
                  </a:solidFill>
                  <a:latin typeface="Poppins Light Bold"/>
                </a:rPr>
                <a:t>Catch Phish makes it easy for you to make security a priority. Catch Phish is available on both mobile and desktop Outlook applications. It offers both email analysis and security training with just the click of a button.</a:t>
              </a:r>
            </a:p>
            <a:p>
              <a:pPr>
                <a:lnSpc>
                  <a:spcPts val="1751"/>
                </a:lnSpc>
              </a:pPr>
            </a:p>
            <a:p>
              <a:pPr>
                <a:lnSpc>
                  <a:spcPts val="1751"/>
                </a:lnSpc>
              </a:pPr>
              <a:r>
                <a:rPr lang="en-US" sz="1129" spc="225">
                  <a:solidFill>
                    <a:srgbClr val="5A869D"/>
                  </a:solidFill>
                  <a:latin typeface="Poppins Bold Bold"/>
                </a:rPr>
                <a:t>WHAT D</a:t>
              </a:r>
              <a:r>
                <a:rPr lang="en-US" sz="1129" spc="225">
                  <a:solidFill>
                    <a:srgbClr val="5A869D"/>
                  </a:solidFill>
                  <a:latin typeface="Poppins Bold Bold"/>
                </a:rPr>
                <a:t>EVICES DOES IT WORK ON?</a:t>
              </a:r>
            </a:p>
            <a:p>
              <a:pPr>
                <a:lnSpc>
                  <a:spcPts val="1317"/>
                </a:lnSpc>
              </a:pPr>
              <a:r>
                <a:rPr lang="en-US" sz="849" spc="33">
                  <a:solidFill>
                    <a:srgbClr val="444440"/>
                  </a:solidFill>
                  <a:latin typeface="Poppins Light Bold"/>
                </a:rPr>
                <a:t>Catch Phish can be used on Outlook web, mobile, and desktop.</a:t>
              </a:r>
            </a:p>
            <a:p>
              <a:pPr>
                <a:lnSpc>
                  <a:spcPts val="1317"/>
                </a:lnSpc>
              </a:pPr>
            </a:p>
            <a:p>
              <a:pPr>
                <a:lnSpc>
                  <a:spcPts val="1472"/>
                </a:lnSpc>
              </a:pPr>
            </a:p>
            <a:p>
              <a:pPr algn="l" marL="0" indent="0" lvl="0">
                <a:lnSpc>
                  <a:spcPts val="1312"/>
                </a:lnSpc>
              </a:pPr>
            </a:p>
            <a:p>
              <a:pPr algn="l" marL="0" indent="0" lvl="0">
                <a:lnSpc>
                  <a:spcPts val="1312"/>
                </a:lnSpc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38100"/>
              <a:ext cx="4877857" cy="262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794"/>
                </a:lnSpc>
              </a:pPr>
              <a:r>
                <a:rPr lang="en-US" sz="1128" spc="225">
                  <a:solidFill>
                    <a:srgbClr val="5A869D"/>
                  </a:solidFill>
                  <a:latin typeface="Poppins Bold Bold"/>
                </a:rPr>
                <a:t>HOW DO I USE IT?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30200" y="9907914"/>
            <a:ext cx="7112000" cy="300972"/>
            <a:chOff x="0" y="0"/>
            <a:chExt cx="3601224" cy="1524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3601224" cy="152400"/>
            </a:xfrm>
            <a:custGeom>
              <a:avLst/>
              <a:gdLst/>
              <a:ahLst/>
              <a:cxnLst/>
              <a:rect r="r" b="b" t="t" l="l"/>
              <a:pathLst>
                <a:path h="152400" w="3601224">
                  <a:moveTo>
                    <a:pt x="0" y="0"/>
                  </a:moveTo>
                  <a:lnTo>
                    <a:pt x="3601224" y="0"/>
                  </a:lnTo>
                  <a:lnTo>
                    <a:pt x="360122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850771" y="5414646"/>
            <a:ext cx="623338" cy="562702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474321" y="2624791"/>
            <a:ext cx="1041679" cy="708722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alphaModFix amt="18000"/>
          </a:blip>
          <a:srcRect l="0" t="20424" r="1906" b="42774"/>
          <a:stretch>
            <a:fillRect/>
          </a:stretch>
        </p:blipFill>
        <p:spPr>
          <a:xfrm flipH="false" flipV="false" rot="0">
            <a:off x="4951588" y="7991472"/>
            <a:ext cx="3188804" cy="2066928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>
            <a:alphaModFix amt="20999"/>
          </a:blip>
          <a:srcRect l="0" t="0" r="0" b="0"/>
          <a:stretch>
            <a:fillRect/>
          </a:stretch>
        </p:blipFill>
        <p:spPr>
          <a:xfrm flipH="false" flipV="false" rot="0">
            <a:off x="-297961" y="7941418"/>
            <a:ext cx="2036101" cy="2003047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 rot="0">
            <a:off x="720090" y="2767856"/>
            <a:ext cx="3279439" cy="884810"/>
            <a:chOff x="0" y="0"/>
            <a:chExt cx="4372585" cy="1179747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341138"/>
              <a:ext cx="4372585" cy="838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312"/>
                </a:lnSpc>
              </a:pPr>
              <a:r>
                <a:rPr lang="en-US" sz="846" spc="33">
                  <a:solidFill>
                    <a:srgbClr val="444440"/>
                  </a:solidFill>
                  <a:latin typeface="Poppins Light Bold"/>
                </a:rPr>
                <a:t>Catch Phish is an Outlook plug-in that makes security awareness and education easily accessible right in your inbox. Now you can protect yourself and your loved ones from security threats in a quick and easy way! 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38100"/>
              <a:ext cx="4372585" cy="262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794"/>
                </a:lnSpc>
              </a:pPr>
              <a:r>
                <a:rPr lang="en-US" sz="1128" spc="225">
                  <a:solidFill>
                    <a:srgbClr val="5A869D"/>
                  </a:solidFill>
                  <a:latin typeface="Poppins Bold Bold"/>
                </a:rPr>
                <a:t>WHAT IS CATCH PHISH?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77240" y="6053548"/>
            <a:ext cx="3279439" cy="3775740"/>
            <a:chOff x="0" y="0"/>
            <a:chExt cx="4372585" cy="5034321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805332"/>
              <a:ext cx="4372585" cy="838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312"/>
                </a:lnSpc>
              </a:pPr>
              <a:r>
                <a:rPr lang="en-US" sz="846" spc="33">
                  <a:solidFill>
                    <a:srgbClr val="444440"/>
                  </a:solidFill>
                  <a:latin typeface="Poppins Light Bold"/>
                </a:rPr>
                <a:t>Catch Phish alone should not be used to decide whether an email is a threat. It should be used as an educational tool, to understand the possible threats related to each message.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378773"/>
              <a:ext cx="4372585" cy="13913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US" sz="940" spc="56">
                  <a:solidFill>
                    <a:srgbClr val="000000"/>
                  </a:solidFill>
                  <a:latin typeface="Poppins Medium Bold"/>
                </a:rPr>
                <a:t>What does the email analysis button do?</a:t>
              </a:r>
            </a:p>
            <a:p>
              <a:pPr>
                <a:lnSpc>
                  <a:spcPts val="1351"/>
                </a:lnSpc>
              </a:pPr>
              <a:r>
                <a:rPr lang="en-US" sz="849" spc="50">
                  <a:solidFill>
                    <a:srgbClr val="000000"/>
                  </a:solidFill>
                  <a:latin typeface="Poppins Light Bold"/>
                </a:rPr>
                <a:t>This </a:t>
              </a:r>
              <a:r>
                <a:rPr lang="en-US" sz="849" spc="50">
                  <a:solidFill>
                    <a:srgbClr val="000000"/>
                  </a:solidFill>
                  <a:latin typeface="Poppins Light Bold"/>
                </a:rPr>
                <a:t>button instantly scans an email for any malicious links, language, or attachments to help you avoid phishing scams. </a:t>
              </a:r>
            </a:p>
            <a:p>
              <a:pPr>
                <a:lnSpc>
                  <a:spcPts val="1351"/>
                </a:lnSpc>
              </a:pPr>
            </a:p>
            <a:p>
              <a:pPr algn="l" marL="0" indent="0" lvl="0">
                <a:lnSpc>
                  <a:spcPts val="1495"/>
                </a:lnSpc>
              </a:pPr>
              <a:r>
                <a:rPr lang="en-US" sz="940" spc="56">
                  <a:solidFill>
                    <a:srgbClr val="000000"/>
                  </a:solidFill>
                  <a:latin typeface="Poppins Medium Bold"/>
                </a:rPr>
                <a:t>Will Catch Phish tell me if an email is safe?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3060069"/>
              <a:ext cx="4372585" cy="838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312"/>
                </a:lnSpc>
              </a:pPr>
              <a:r>
                <a:rPr lang="en-US" sz="846" spc="33">
                  <a:solidFill>
                    <a:srgbClr val="444440"/>
                  </a:solidFill>
                  <a:latin typeface="Poppins Light Bold"/>
                </a:rPr>
                <a:t>An alert will appear for each element of an email that is analyzed. An alert does not guarantee a threat, but rather helps determine the safety level of each SLAM factor in the examined email. 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2797954"/>
              <a:ext cx="4372585" cy="226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495"/>
                </a:lnSpc>
              </a:pPr>
              <a:r>
                <a:rPr lang="en-US" sz="940" spc="56">
                  <a:solidFill>
                    <a:srgbClr val="000000"/>
                  </a:solidFill>
                  <a:latin typeface="Poppins Medium Bold"/>
                </a:rPr>
                <a:t>What does an alert mean?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4410765"/>
              <a:ext cx="4372585" cy="6235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312"/>
                </a:lnSpc>
              </a:pPr>
              <a:r>
                <a:rPr lang="en-US" sz="846" spc="33">
                  <a:solidFill>
                    <a:srgbClr val="444440"/>
                  </a:solidFill>
                  <a:latin typeface="Poppins Light Bold"/>
                </a:rPr>
                <a:t>If you think a message is malicious or if you are unsure of the safety level, you can click the "Send to IT Support" button on your email analysis.  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4148649"/>
              <a:ext cx="4372585" cy="226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495"/>
                </a:lnSpc>
              </a:pPr>
              <a:r>
                <a:rPr lang="en-US" sz="940" spc="56">
                  <a:solidFill>
                    <a:srgbClr val="000000"/>
                  </a:solidFill>
                  <a:latin typeface="Poppins Medium Bold"/>
                </a:rPr>
                <a:t>What do I do if I think a message is malicious?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-47625"/>
              <a:ext cx="4372585" cy="2966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953"/>
                </a:lnSpc>
              </a:pPr>
              <a:r>
                <a:rPr lang="en-US" sz="1228" spc="245">
                  <a:solidFill>
                    <a:srgbClr val="5A869D"/>
                  </a:solidFill>
                  <a:latin typeface="Poppins Bold Bold"/>
                </a:rPr>
                <a:t>EMAIL ANALYSIS QUESTIONS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185111" y="4162566"/>
            <a:ext cx="1810049" cy="866634"/>
            <a:chOff x="0" y="0"/>
            <a:chExt cx="2413399" cy="1155511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0" y="316902"/>
              <a:ext cx="2413399" cy="838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182795" indent="-91398" lvl="1">
                <a:lnSpc>
                  <a:spcPts val="1312"/>
                </a:lnSpc>
                <a:buFont typeface="Arial"/>
                <a:buChar char="•"/>
              </a:pPr>
              <a:r>
                <a:rPr lang="en-US" sz="846" spc="33">
                  <a:solidFill>
                    <a:srgbClr val="444440"/>
                  </a:solidFill>
                  <a:latin typeface="Poppins Light Bold"/>
                </a:rPr>
                <a:t>Highlights 4 important factors that every user should be aware of </a:t>
              </a:r>
            </a:p>
            <a:p>
              <a:pPr algn="l">
                <a:lnSpc>
                  <a:spcPts val="1312"/>
                </a:lnSpc>
              </a:pP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-38100"/>
              <a:ext cx="2413399" cy="2396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03"/>
                </a:lnSpc>
              </a:pPr>
              <a:r>
                <a:rPr lang="en-US" sz="1034" spc="62">
                  <a:solidFill>
                    <a:srgbClr val="000000"/>
                  </a:solidFill>
                  <a:latin typeface="Poppins Medium"/>
                </a:rPr>
                <a:t>SLAM Method Analysis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185111" y="3299994"/>
            <a:ext cx="1810049" cy="705344"/>
            <a:chOff x="0" y="0"/>
            <a:chExt cx="2413399" cy="940458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316902"/>
              <a:ext cx="2413399" cy="6235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182795" indent="-91398" lvl="1">
                <a:lnSpc>
                  <a:spcPts val="1312"/>
                </a:lnSpc>
                <a:buFont typeface="Arial"/>
                <a:buChar char="•"/>
              </a:pPr>
              <a:r>
                <a:rPr lang="en-US" sz="846" spc="33">
                  <a:solidFill>
                    <a:srgbClr val="444440"/>
                  </a:solidFill>
                  <a:latin typeface="Poppins Light Bold"/>
                </a:rPr>
                <a:t>Major visual enhancements and a clean design makes Catch Phish easy to use 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-38100"/>
              <a:ext cx="2413399" cy="2396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03"/>
                </a:lnSpc>
              </a:pPr>
              <a:r>
                <a:rPr lang="en-US" sz="1034" spc="62">
                  <a:solidFill>
                    <a:srgbClr val="000000"/>
                  </a:solidFill>
                  <a:latin typeface="Poppins Medium"/>
                </a:rPr>
                <a:t>Sleek, Updated Design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5070811" y="2918139"/>
            <a:ext cx="1746307" cy="258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12"/>
              </a:lnSpc>
              <a:spcBef>
                <a:spcPct val="0"/>
              </a:spcBef>
            </a:pPr>
            <a:r>
              <a:rPr lang="en-US" sz="1328" spc="265">
                <a:solidFill>
                  <a:srgbClr val="5A869D"/>
                </a:solidFill>
                <a:latin typeface="Poppins Bold Bold"/>
              </a:rPr>
              <a:t>WHAT'S NEW?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777240" y="1242053"/>
            <a:ext cx="3212187" cy="1001603"/>
            <a:chOff x="0" y="0"/>
            <a:chExt cx="4282916" cy="1335471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0" y="622002"/>
              <a:ext cx="4282916" cy="7134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32"/>
                </a:lnSpc>
              </a:pPr>
              <a:r>
                <a:rPr lang="en-US" sz="1717" spc="171">
                  <a:solidFill>
                    <a:srgbClr val="FFFFFF"/>
                  </a:solidFill>
                  <a:latin typeface="Aileron Thin"/>
                </a:rPr>
                <a:t>Frequently Asked Questions</a:t>
              </a:r>
            </a:p>
            <a:p>
              <a:pPr>
                <a:lnSpc>
                  <a:spcPts val="282"/>
                </a:lnSpc>
              </a:pPr>
            </a:p>
            <a:p>
              <a:pPr marL="0" indent="0" lvl="0">
                <a:lnSpc>
                  <a:spcPts val="1712"/>
                </a:lnSpc>
              </a:pPr>
              <a:r>
                <a:rPr lang="en-US" sz="1317" spc="131">
                  <a:solidFill>
                    <a:srgbClr val="FFFFFF"/>
                  </a:solidFill>
                  <a:latin typeface="Aileron Thin"/>
                </a:rPr>
                <a:t>Employee Edition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0" y="-57150"/>
              <a:ext cx="4255823" cy="6449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050"/>
                </a:lnSpc>
              </a:pPr>
              <a:r>
                <a:rPr lang="en-US" sz="2893">
                  <a:solidFill>
                    <a:srgbClr val="FFFFFF"/>
                  </a:solidFill>
                  <a:latin typeface="Aileron Heavy"/>
                </a:rPr>
                <a:t>CATCH PHISH 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5185111" y="5029200"/>
            <a:ext cx="1899937" cy="866634"/>
            <a:chOff x="0" y="0"/>
            <a:chExt cx="2533250" cy="1155511"/>
          </a:xfrm>
        </p:grpSpPr>
        <p:sp>
          <p:nvSpPr>
            <p:cNvPr name="TextBox 40" id="40"/>
            <p:cNvSpPr txBox="true"/>
            <p:nvPr/>
          </p:nvSpPr>
          <p:spPr>
            <a:xfrm rot="0">
              <a:off x="0" y="316902"/>
              <a:ext cx="2533250" cy="838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182795" indent="-91398" lvl="1">
                <a:lnSpc>
                  <a:spcPts val="1312"/>
                </a:lnSpc>
                <a:buFont typeface="Arial"/>
                <a:buChar char="•"/>
              </a:pPr>
              <a:r>
                <a:rPr lang="en-US" sz="846" spc="33">
                  <a:solidFill>
                    <a:srgbClr val="444440"/>
                  </a:solidFill>
                  <a:latin typeface="Poppins Light Bold"/>
                </a:rPr>
                <a:t>Micro Trainings and Annual Trainings are now available right in your inbox.</a:t>
              </a:r>
            </a:p>
            <a:p>
              <a:pPr algn="l">
                <a:lnSpc>
                  <a:spcPts val="1312"/>
                </a:lnSpc>
              </a:pP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-38100"/>
              <a:ext cx="2533250" cy="2396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03"/>
                </a:lnSpc>
              </a:pPr>
              <a:r>
                <a:rPr lang="en-US" sz="1034" spc="62">
                  <a:solidFill>
                    <a:srgbClr val="000000"/>
                  </a:solidFill>
                  <a:latin typeface="Poppins Medium"/>
                </a:rPr>
                <a:t>Training Add-Ons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4645380" y="6880506"/>
            <a:ext cx="2912533" cy="3385530"/>
            <a:chOff x="0" y="0"/>
            <a:chExt cx="3883378" cy="4514040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0" y="615978"/>
              <a:ext cx="3883378" cy="1934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312"/>
                </a:lnSpc>
              </a:pPr>
              <a:r>
                <a:rPr lang="en-US" sz="846" spc="33">
                  <a:solidFill>
                    <a:srgbClr val="444440"/>
                  </a:solidFill>
                  <a:latin typeface="Poppins Light Bold"/>
                </a:rPr>
                <a:t>Analyze the sender's email address carefully.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353862"/>
              <a:ext cx="3883378" cy="226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495"/>
                </a:lnSpc>
              </a:pPr>
              <a:r>
                <a:rPr lang="en-US" sz="940" spc="56">
                  <a:solidFill>
                    <a:srgbClr val="000000"/>
                  </a:solidFill>
                  <a:latin typeface="Poppins Medium Bold"/>
                </a:rPr>
                <a:t>Sender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0" y="1225555"/>
              <a:ext cx="3883378" cy="4085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312"/>
                </a:lnSpc>
              </a:pPr>
              <a:r>
                <a:rPr lang="en-US" sz="846" spc="33">
                  <a:solidFill>
                    <a:srgbClr val="444440"/>
                  </a:solidFill>
                  <a:latin typeface="Poppins Light Bold"/>
                </a:rPr>
                <a:t>Hover your mouse over links before clicking to see their true path.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0" y="963439"/>
              <a:ext cx="3883378" cy="226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495"/>
                </a:lnSpc>
              </a:pPr>
              <a:r>
                <a:rPr lang="en-US" sz="940" spc="56">
                  <a:solidFill>
                    <a:srgbClr val="000000"/>
                  </a:solidFill>
                  <a:latin typeface="Poppins Medium Bold"/>
                </a:rPr>
                <a:t>Links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0" y="2146144"/>
              <a:ext cx="3883378" cy="23678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12"/>
                </a:lnSpc>
              </a:pPr>
              <a:r>
                <a:rPr lang="en-US" sz="846" spc="33">
                  <a:solidFill>
                    <a:srgbClr val="000000"/>
                  </a:solidFill>
                  <a:latin typeface="Poppins Light Bold"/>
                </a:rPr>
                <a:t>Use caution when you receive unsolicited or unexpected attachments.</a:t>
              </a:r>
            </a:p>
            <a:p>
              <a:pPr algn="l" marL="0" indent="0" lvl="0">
                <a:lnSpc>
                  <a:spcPts val="1312"/>
                </a:lnSpc>
              </a:pPr>
            </a:p>
            <a:p>
              <a:pPr algn="l" marL="0" indent="0" lvl="0">
                <a:lnSpc>
                  <a:spcPts val="1456"/>
                </a:lnSpc>
              </a:pPr>
              <a:r>
                <a:rPr lang="en-US" sz="939" spc="56" u="none">
                  <a:solidFill>
                    <a:srgbClr val="000000"/>
                  </a:solidFill>
                  <a:latin typeface="Poppins Medium Bold"/>
                </a:rPr>
                <a:t>Message </a:t>
              </a:r>
            </a:p>
            <a:p>
              <a:pPr algn="l" marL="0" indent="0" lvl="0">
                <a:lnSpc>
                  <a:spcPts val="1317"/>
                </a:lnSpc>
              </a:pPr>
              <a:r>
                <a:rPr lang="en-US" sz="849" spc="33" u="none">
                  <a:solidFill>
                    <a:srgbClr val="000000"/>
                  </a:solidFill>
                  <a:latin typeface="Poppins Light Bold"/>
                </a:rPr>
                <a:t>Watch for misspelled words, and "out of character" phrasing, within the body of an email.</a:t>
              </a:r>
            </a:p>
            <a:p>
              <a:pPr algn="l" marL="0" indent="0" lvl="0">
                <a:lnSpc>
                  <a:spcPts val="1312"/>
                </a:lnSpc>
              </a:pPr>
            </a:p>
            <a:p>
              <a:pPr algn="l" marL="0" indent="0" lvl="0">
                <a:lnSpc>
                  <a:spcPts val="1312"/>
                </a:lnSpc>
              </a:pPr>
            </a:p>
            <a:p>
              <a:pPr algn="l" marL="0" indent="0" lvl="0">
                <a:lnSpc>
                  <a:spcPts val="1312"/>
                </a:lnSpc>
              </a:pPr>
            </a:p>
            <a:p>
              <a:pPr algn="l" marL="0" indent="0" lvl="0">
                <a:lnSpc>
                  <a:spcPts val="1312"/>
                </a:lnSpc>
              </a:pPr>
            </a:p>
            <a:p>
              <a:pPr algn="l" marL="0" indent="0" lvl="0">
                <a:lnSpc>
                  <a:spcPts val="1312"/>
                </a:lnSpc>
              </a:pPr>
            </a:p>
          </p:txBody>
        </p:sp>
        <p:sp>
          <p:nvSpPr>
            <p:cNvPr name="TextBox 48" id="48"/>
            <p:cNvSpPr txBox="true"/>
            <p:nvPr/>
          </p:nvSpPr>
          <p:spPr>
            <a:xfrm rot="0">
              <a:off x="0" y="1884028"/>
              <a:ext cx="3883378" cy="226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495"/>
                </a:lnSpc>
              </a:pPr>
              <a:r>
                <a:rPr lang="en-US" sz="940" spc="56">
                  <a:solidFill>
                    <a:srgbClr val="000000"/>
                  </a:solidFill>
                  <a:latin typeface="Poppins Medium Bold"/>
                </a:rPr>
                <a:t>Attachments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0" y="-38100"/>
              <a:ext cx="3883378" cy="262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794"/>
                </a:lnSpc>
              </a:pPr>
              <a:r>
                <a:rPr lang="en-US" sz="1128" spc="225">
                  <a:solidFill>
                    <a:srgbClr val="5A869D"/>
                  </a:solidFill>
                  <a:latin typeface="Poppins Bold Bold"/>
                </a:rPr>
                <a:t>WHAT IS THE SLAM METHOD?</a:t>
              </a: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4645380" y="6091648"/>
            <a:ext cx="2912533" cy="390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2"/>
              </a:lnSpc>
            </a:pPr>
            <a:r>
              <a:rPr lang="en-US" sz="1130">
                <a:solidFill>
                  <a:srgbClr val="444440"/>
                </a:solidFill>
                <a:latin typeface="Poppins Bold"/>
              </a:rPr>
              <a:t>If you already have Catch Phish, the updates will happen automatically. </a:t>
            </a:r>
          </a:p>
        </p:txBody>
      </p:sp>
      <p:grpSp>
        <p:nvGrpSpPr>
          <p:cNvPr name="Group 51" id="51"/>
          <p:cNvGrpSpPr/>
          <p:nvPr/>
        </p:nvGrpSpPr>
        <p:grpSpPr>
          <a:xfrm rot="-5400000">
            <a:off x="3669898" y="-336219"/>
            <a:ext cx="773561" cy="1533344"/>
            <a:chOff x="0" y="0"/>
            <a:chExt cx="1994077" cy="3952637"/>
          </a:xfrm>
        </p:grpSpPr>
        <p:sp>
          <p:nvSpPr>
            <p:cNvPr name="Freeform 52" id="52"/>
            <p:cNvSpPr/>
            <p:nvPr/>
          </p:nvSpPr>
          <p:spPr>
            <a:xfrm>
              <a:off x="0" y="0"/>
              <a:ext cx="1994077" cy="3952637"/>
            </a:xfrm>
            <a:custGeom>
              <a:avLst/>
              <a:gdLst/>
              <a:ahLst/>
              <a:cxnLst/>
              <a:rect r="r" b="b" t="t" l="l"/>
              <a:pathLst>
                <a:path h="3952637" w="1994077">
                  <a:moveTo>
                    <a:pt x="1994077" y="279400"/>
                  </a:moveTo>
                  <a:lnTo>
                    <a:pt x="1994077" y="0"/>
                  </a:lnTo>
                  <a:lnTo>
                    <a:pt x="0" y="0"/>
                  </a:lnTo>
                  <a:lnTo>
                    <a:pt x="0" y="3952637"/>
                  </a:lnTo>
                  <a:lnTo>
                    <a:pt x="1994077" y="3952637"/>
                  </a:lnTo>
                  <a:lnTo>
                    <a:pt x="1994077" y="279400"/>
                  </a:lnTo>
                  <a:close/>
                  <a:moveTo>
                    <a:pt x="1915337" y="279400"/>
                  </a:moveTo>
                  <a:lnTo>
                    <a:pt x="1915337" y="3873897"/>
                  </a:lnTo>
                  <a:lnTo>
                    <a:pt x="78740" y="3873897"/>
                  </a:lnTo>
                  <a:lnTo>
                    <a:pt x="78740" y="78740"/>
                  </a:lnTo>
                  <a:lnTo>
                    <a:pt x="1915337" y="78740"/>
                  </a:lnTo>
                  <a:lnTo>
                    <a:pt x="1915337" y="279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name="TextBox 53" id="53"/>
          <p:cNvSpPr txBox="true"/>
          <p:nvPr/>
        </p:nvSpPr>
        <p:spPr>
          <a:xfrm rot="0">
            <a:off x="3364442" y="114376"/>
            <a:ext cx="1384473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9"/>
              </a:lnSpc>
            </a:pPr>
            <a:r>
              <a:rPr lang="en-US" sz="1099" spc="71">
                <a:solidFill>
                  <a:srgbClr val="444440"/>
                </a:solidFill>
                <a:latin typeface="Kollektif Bold"/>
              </a:rPr>
              <a:t>ADDITIONAL QUESTIONS? 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364442" y="498992"/>
            <a:ext cx="1384473" cy="196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"/>
              </a:lnSpc>
            </a:pPr>
            <a:r>
              <a:rPr lang="en-US" sz="599" spc="38">
                <a:solidFill>
                  <a:srgbClr val="444440"/>
                </a:solidFill>
                <a:latin typeface="Kollektif"/>
              </a:rPr>
              <a:t>YOUR MSP NAME</a:t>
            </a:r>
          </a:p>
          <a:p>
            <a:pPr algn="ctr">
              <a:lnSpc>
                <a:spcPts val="719"/>
              </a:lnSpc>
            </a:pPr>
            <a:r>
              <a:rPr lang="en-US" sz="599" spc="38">
                <a:solidFill>
                  <a:srgbClr val="444440"/>
                </a:solidFill>
                <a:latin typeface="Kollektif"/>
              </a:rPr>
              <a:t>EMAIL@DOMAIN.COM</a:t>
            </a:r>
          </a:p>
        </p:txBody>
      </p:sp>
      <p:pic>
        <p:nvPicPr>
          <p:cNvPr name="Picture 55" id="5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644345" y="181166"/>
            <a:ext cx="1829765" cy="4985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DAFFA5D3jWE</dc:identifier>
  <dcterms:modified xsi:type="dcterms:W3CDTF">2011-08-01T06:04:30Z</dcterms:modified>
  <cp:revision>1</cp:revision>
  <dc:title>Catch Phish FAQ End User</dc:title>
</cp:coreProperties>
</file>