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5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57" r:id="rId3"/>
    <p:sldId id="261" r:id="rId4"/>
    <p:sldId id="266" r:id="rId5"/>
    <p:sldId id="268" r:id="rId6"/>
    <p:sldId id="267" r:id="rId7"/>
    <p:sldId id="270" r:id="rId8"/>
    <p:sldId id="263" r:id="rId9"/>
  </p:sldIdLst>
  <p:sldSz cx="7556500" cy="10693400"/>
  <p:notesSz cx="6858000" cy="9144000"/>
  <p:embeddedFontLst>
    <p:embeddedFont>
      <p:font typeface="Arimo" panose="020B0604020202020204" charset="0"/>
      <p:regular r:id="rId10"/>
    </p:embeddedFont>
    <p:embeddedFont>
      <p:font typeface="Arimo Bold" panose="020B0604020202020204" charset="0"/>
      <p:regular r:id="rId11"/>
    </p:embeddedFont>
    <p:embeddedFont>
      <p:font typeface="Calibri" panose="020F0502020204030204" pitchFamily="34" charset="0"/>
      <p:regular r:id="rId12"/>
      <p:bold r:id="rId13"/>
      <p:italic r:id="rId14"/>
      <p:boldItalic r:id="rId15"/>
    </p:embeddedFont>
    <p:embeddedFont>
      <p:font typeface="Catamaran Bold" panose="020B0604020202020204" charset="0"/>
      <p:regular r:id="rId16"/>
    </p:embeddedFont>
    <p:embeddedFont>
      <p:font typeface="Catamaran Bold Bold" panose="020B0604020202020204" charset="0"/>
      <p:regular r:id="rId17"/>
    </p:embeddedFont>
    <p:embeddedFont>
      <p:font typeface="Lato" panose="020F0502020204030203" pitchFamily="34" charset="0"/>
      <p:regular r:id="rId18"/>
      <p:bold r:id="rId19"/>
      <p:italic r:id="rId20"/>
      <p:boldItalic r:id="rId21"/>
    </p:embeddedFont>
    <p:embeddedFont>
      <p:font typeface="Lato Bold" panose="020F0502020204030203" charset="0"/>
      <p:regular r:id="rId22"/>
      <p:bold r:id="rId23"/>
    </p:embeddedFont>
    <p:embeddedFont>
      <p:font typeface="Lato Bold Bold" panose="020B0604020202020204" charset="0"/>
      <p:regular r:id="rId24"/>
    </p:embeddedFont>
    <p:embeddedFont>
      <p:font typeface="Lato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B4F732-4807-3435-E9A9-DABB819D9192}" name="Nick Vient" initials="NV" userId="S::NickV@hipaasecurenow.com::3cf15bb5-6197-4568-bad4-c6e1e018af0b" providerId="AD"/>
  <p188:author id="{B5FC2BEF-907D-B5D5-90E5-004E82F0C6D4}" name="Chris Gross" initials="CG" userId="S::chrisg@trustsecurenow.com::8b7dbc24-a2d0-443d-b73f-f3fb7af874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C83"/>
    <a:srgbClr val="082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94622" autoAdjust="0"/>
  </p:normalViewPr>
  <p:slideViewPr>
    <p:cSldViewPr>
      <p:cViewPr varScale="1">
        <p:scale>
          <a:sx n="53" d="100"/>
          <a:sy n="53" d="100"/>
        </p:scale>
        <p:origin x="28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 Id="rId30" Type="http://schemas.microsoft.com/office/2018/10/relationships/authors" Target="authors.xml"/></Relationships>
</file>

<file path=ppt/comments/modernComment_105_0.xml><?xml version="1.0" encoding="utf-8"?>
<p188:cmLst xmlns:a="http://schemas.openxmlformats.org/drawingml/2006/main" xmlns:r="http://schemas.openxmlformats.org/officeDocument/2006/relationships" xmlns:p188="http://schemas.microsoft.com/office/powerpoint/2018/8/main">
  <p188:cm id="{291ED4A0-E578-4315-8214-4C58E88D5F3F}" authorId="{E6B4F732-4807-3435-E9A9-DABB819D9192}" status="resolved" created="2022-11-16T14:47:42.511" complete="100000">
    <ac:deMkLst xmlns:ac="http://schemas.microsoft.com/office/drawing/2013/main/command">
      <pc:docMk xmlns:pc="http://schemas.microsoft.com/office/powerpoint/2013/main/command"/>
      <pc:sldMk xmlns:pc="http://schemas.microsoft.com/office/powerpoint/2013/main/command" cId="0" sldId="261"/>
      <ac:spMk id="11" creationId="{00000000-0000-0000-0000-000000000000}"/>
    </ac:deMkLst>
    <p188:txBody>
      <a:bodyPr/>
      <a:lstStyle/>
      <a:p>
        <a:r>
          <a:rPr lang="en-US"/>
          <a:t>Mention DMD a few times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eachsecurenow.com/wp-content/uploads/2021/06/User-Management-Beyond-Infographic.pdf" TargetMode="External"/><Relationship Id="rId3" Type="http://schemas.openxmlformats.org/officeDocument/2006/relationships/image" Target="../media/image1.png"/><Relationship Id="rId7" Type="http://schemas.openxmlformats.org/officeDocument/2006/relationships/hyperlink" Target="https://www.breachsecurenow.com/wp-content/uploads/2021/02/User-Management-Partner-Guide-Ver.2021.02.12.pdf" TargetMode="External"/><Relationship Id="rId2" Type="http://schemas.openxmlformats.org/officeDocument/2006/relationships/hyperlink" Target="https://www.breachsecurenow.com/wp-content/uploads/2021/05/Customer-Management-Quick-Reference.pdf" TargetMode="External"/><Relationship Id="rId1" Type="http://schemas.openxmlformats.org/officeDocument/2006/relationships/slideLayout" Target="../slideLayouts/slideLayout7.xml"/><Relationship Id="rId6" Type="http://schemas.openxmlformats.org/officeDocument/2006/relationships/hyperlink" Target="https://portal.pii-protect.com/#/login" TargetMode="External"/><Relationship Id="rId5" Type="http://schemas.openxmlformats.org/officeDocument/2006/relationships/hyperlink" Target="mailto:OpsCore@breachsecurenow.com" TargetMode="Externa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hyperlink" Target="https://www.breachsecurenow.com/wp-content/uploads/2021/02/Federated-Login-Partner-Guide-Ver.2021.02.12.pdf" TargetMode="External"/><Relationship Id="rId3" Type="http://schemas.openxmlformats.org/officeDocument/2006/relationships/hyperlink" Target="https://www.breachsecurenow.com/wp-content/uploads/2021/02/Simulated-Phishing-Partner-Guide-Ver.2021.02.12.pdf" TargetMode="External"/><Relationship Id="rId7" Type="http://schemas.openxmlformats.org/officeDocument/2006/relationships/hyperlink" Target="mailto:OpsCore@breachsecurenow.com" TargetMode="External"/><Relationship Id="rId2" Type="http://schemas.openxmlformats.org/officeDocument/2006/relationships/hyperlink" Target="https://www.breachsecurenow.com/wp-content/uploads/2021/04/Whitelabeled-Whitelisting-instructions-2022.pdf" TargetMode="Externa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breachsecurenow.com/wp-content/uploads/2021/06/Phishing-Made-Easy-Infographic.pdf" TargetMode="External"/><Relationship Id="rId9" Type="http://schemas.openxmlformats.org/officeDocument/2006/relationships/hyperlink" Target="https://www.breachsecurenow.com/wp-content/uploads/2021/06/User-Management-Beyond-Infographic.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breachsecurenow.com/wp-content/uploads/2021/05/Dark-Web-Quick-Reference-Guide.pdf" TargetMode="External"/><Relationship Id="rId3" Type="http://schemas.openxmlformats.org/officeDocument/2006/relationships/hyperlink" Target="https://www.breachsecurenow.com/wp-content/uploads/2021/02/Simulated-Phishing-Partner-Guide-Ver.2021.02.12.pdf" TargetMode="External"/><Relationship Id="rId7" Type="http://schemas.openxmlformats.org/officeDocument/2006/relationships/hyperlink" Target="mailto:OpsCore@breachsecurenow.com" TargetMode="External"/><Relationship Id="rId2" Type="http://schemas.microsoft.com/office/2018/10/relationships/comments" Target="../comments/modernComment_105_0.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breachsecurenow.com/wp-content/uploads/2021/06/Phishing-Made-Easy-Infographic.pdf" TargetMode="External"/><Relationship Id="rId9" Type="http://schemas.openxmlformats.org/officeDocument/2006/relationships/hyperlink" Target="https://www.breachsecurenow.com/wp-content/uploads/2021/04/Dark-Web-Monitoring-Partner-Guide-Ver.2021.04.1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reachsecurenow.com/wp-content/uploads/2021/07/Effortless-Upkeep-Infographic.pdf" TargetMode="External"/><Relationship Id="rId2" Type="http://schemas.openxmlformats.org/officeDocument/2006/relationships/hyperlink" Target="https://www.breachsecurenow.com/wp-content/uploads/2021/04/Push-Notifications-Partner-Guide-Ver.2021.04.12.pdf" TargetMode="External"/><Relationship Id="rId1" Type="http://schemas.openxmlformats.org/officeDocument/2006/relationships/slideLayout" Target="../slideLayouts/slideLayout7.xml"/><Relationship Id="rId6" Type="http://schemas.openxmlformats.org/officeDocument/2006/relationships/hyperlink" Target="mailto:OpsCore@breachsecurenow.com"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www.breachsecurenow.com/wp-content/uploads/2020/07/Client-Positive-Opt-In-Instructions.pptx" TargetMode="External"/><Relationship Id="rId3" Type="http://schemas.openxmlformats.org/officeDocument/2006/relationships/image" Target="../media/image1.png"/><Relationship Id="rId7" Type="http://schemas.openxmlformats.org/officeDocument/2006/relationships/hyperlink" Target="https://www.breachsecurenow.com/wp-content/uploads/2021/04/Positive-Client-Opt-In-Partner-Guide-Ver.2021.04.12.pdf" TargetMode="External"/><Relationship Id="rId2" Type="http://schemas.openxmlformats.org/officeDocument/2006/relationships/hyperlink" Target="https://www.breachsecurenow.com/wp-content/uploads/2021/07/Train-the-Trainer-Infographic.pdf" TargetMode="External"/><Relationship Id="rId1" Type="http://schemas.openxmlformats.org/officeDocument/2006/relationships/slideLayout" Target="../slideLayouts/slideLayout7.xml"/><Relationship Id="rId6" Type="http://schemas.openxmlformats.org/officeDocument/2006/relationships/hyperlink" Target="https://www.breachsecurenow.com/wp-content/uploads/2021/02/Deploying-Catch-Phish-Plug-In-in-O365-Partner-Guide-Ver.2021.02.12.pdf" TargetMode="External"/><Relationship Id="rId5" Type="http://schemas.openxmlformats.org/officeDocument/2006/relationships/hyperlink" Target="mailto:OpsCore@breachsecurenow.com" TargetMode="External"/><Relationship Id="rId4" Type="http://schemas.openxmlformats.org/officeDocument/2006/relationships/image" Target="../media/image2.svg"/><Relationship Id="rId9" Type="http://schemas.openxmlformats.org/officeDocument/2006/relationships/hyperlink" Target="https://www.breachsecurenow.com/wp-content/uploads/2020/07/Client-Positive-Opt-In-Designated-User-Email-Template.docx"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OpsCore@breachsecurenow.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OpsCore@breachsecurenow.com" TargetMode="External"/><Relationship Id="rId3" Type="http://schemas.openxmlformats.org/officeDocument/2006/relationships/hyperlink" Target="https://www.breachsecurenow.com/wp-content/uploads/2021/02/Connectwise-Integration-Partner-Guide-Ver.2021.02.12.pdf" TargetMode="External"/><Relationship Id="rId7" Type="http://schemas.openxmlformats.org/officeDocument/2006/relationships/image" Target="../media/image2.svg"/><Relationship Id="rId2" Type="http://schemas.openxmlformats.org/officeDocument/2006/relationships/hyperlink" Target="https://www.breachsecurenow.com/wp-content/uploads/2021/02/AutoTask-Integration-Partner-Guide-Ver.2021.02.12.pdf"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breachsecurenow.com/wp-content/uploads/2021/07/Effortless-Upkeep-Infographic.pdf" TargetMode="External"/><Relationship Id="rId4" Type="http://schemas.openxmlformats.org/officeDocument/2006/relationships/hyperlink" Target="https://www.breachsecurenow.com/wp-content/uploads/2021/03/Instruction-Document-Onboarding-Marketing-Toolkit.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OpsCore@breachsecurenow.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sp>
        <p:nvSpPr>
          <p:cNvPr id="3" name="AutoShape 3"/>
          <p:cNvSpPr/>
          <p:nvPr/>
        </p:nvSpPr>
        <p:spPr>
          <a:xfrm rot="-5400000">
            <a:off x="3527821" y="6691334"/>
            <a:ext cx="504357" cy="7560000"/>
          </a:xfrm>
          <a:prstGeom prst="rect">
            <a:avLst/>
          </a:prstGeom>
          <a:solidFill>
            <a:srgbClr val="C1DDD8"/>
          </a:solidFill>
        </p:spPr>
      </p:sp>
      <p:grpSp>
        <p:nvGrpSpPr>
          <p:cNvPr id="4" name="Group 4"/>
          <p:cNvGrpSpPr/>
          <p:nvPr/>
        </p:nvGrpSpPr>
        <p:grpSpPr>
          <a:xfrm>
            <a:off x="616488" y="5182187"/>
            <a:ext cx="170908" cy="170908"/>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6" name="Group 6"/>
          <p:cNvGrpSpPr/>
          <p:nvPr/>
        </p:nvGrpSpPr>
        <p:grpSpPr>
          <a:xfrm>
            <a:off x="616488" y="4852347"/>
            <a:ext cx="170908" cy="17090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4" name="AutoShape 14"/>
          <p:cNvSpPr/>
          <p:nvPr/>
        </p:nvSpPr>
        <p:spPr>
          <a:xfrm>
            <a:off x="491587" y="5956300"/>
            <a:ext cx="6690798" cy="0"/>
          </a:xfrm>
          <a:prstGeom prst="line">
            <a:avLst/>
          </a:prstGeom>
          <a:ln w="28575" cap="rnd">
            <a:solidFill>
              <a:srgbClr val="C1DDD8"/>
            </a:solidFill>
            <a:prstDash val="solid"/>
            <a:headEnd type="none" w="sm" len="sm"/>
            <a:tailEnd type="none" w="sm" len="sm"/>
          </a:ln>
        </p:spPr>
      </p:sp>
      <p:grpSp>
        <p:nvGrpSpPr>
          <p:cNvPr id="17" name="Group 17"/>
          <p:cNvGrpSpPr/>
          <p:nvPr/>
        </p:nvGrpSpPr>
        <p:grpSpPr>
          <a:xfrm>
            <a:off x="5613481" y="4432300"/>
            <a:ext cx="1425042" cy="222885"/>
            <a:chOff x="0" y="0"/>
            <a:chExt cx="1900056" cy="297180"/>
          </a:xfrm>
        </p:grpSpPr>
        <p:sp>
          <p:nvSpPr>
            <p:cNvPr id="18" name="TextBox 18">
              <a:hlinkClick r:id="rId2"/>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19" name="Picture 19">
              <a:hlinkClick r:id="rId2"/>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63220" cy="297180"/>
            </a:xfrm>
            <a:prstGeom prst="rect">
              <a:avLst/>
            </a:prstGeom>
          </p:spPr>
        </p:pic>
      </p:grpSp>
      <p:sp>
        <p:nvSpPr>
          <p:cNvPr id="23" name="TextBox 23"/>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5">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
        <p:nvSpPr>
          <p:cNvPr id="24" name="TextBox 24"/>
          <p:cNvSpPr txBox="1"/>
          <p:nvPr/>
        </p:nvSpPr>
        <p:spPr>
          <a:xfrm>
            <a:off x="616488" y="728765"/>
            <a:ext cx="6565898" cy="1034347"/>
          </a:xfrm>
          <a:prstGeom prst="rect">
            <a:avLst/>
          </a:prstGeom>
        </p:spPr>
        <p:txBody>
          <a:bodyPr lIns="0" tIns="0" rIns="0" bIns="0" rtlCol="0" anchor="t">
            <a:spAutoFit/>
          </a:bodyPr>
          <a:lstStyle/>
          <a:p>
            <a:pPr marL="0" lvl="0" indent="0" algn="l">
              <a:lnSpc>
                <a:spcPts val="3972"/>
              </a:lnSpc>
            </a:pPr>
            <a:r>
              <a:rPr lang="en-US" sz="3972" dirty="0">
                <a:solidFill>
                  <a:srgbClr val="082F49"/>
                </a:solidFill>
                <a:latin typeface="Catamaran Bold Bold"/>
              </a:rPr>
              <a:t>Cybersecurity &amp; HIPAA Training Deployment Guide</a:t>
            </a:r>
          </a:p>
        </p:txBody>
      </p:sp>
      <p:sp>
        <p:nvSpPr>
          <p:cNvPr id="26" name="TextBox 26"/>
          <p:cNvSpPr txBox="1"/>
          <p:nvPr/>
        </p:nvSpPr>
        <p:spPr>
          <a:xfrm>
            <a:off x="616488" y="3136900"/>
            <a:ext cx="6508910" cy="1290401"/>
          </a:xfrm>
          <a:prstGeom prst="rect">
            <a:avLst/>
          </a:prstGeom>
        </p:spPr>
        <p:txBody>
          <a:bodyPr lIns="0" tIns="0" rIns="0" bIns="0" rtlCol="0" anchor="t">
            <a:spAutoFit/>
          </a:bodyPr>
          <a:lstStyle/>
          <a:p>
            <a:pPr marL="0" lvl="0" indent="0" algn="l">
              <a:lnSpc>
                <a:spcPts val="10900"/>
              </a:lnSpc>
            </a:pPr>
            <a:r>
              <a:rPr lang="en-US" sz="6488" dirty="0">
                <a:solidFill>
                  <a:srgbClr val="308C83"/>
                </a:solidFill>
                <a:latin typeface="Catamaran Bold Bold"/>
              </a:rPr>
              <a:t>Setup Checklist</a:t>
            </a:r>
          </a:p>
        </p:txBody>
      </p:sp>
      <p:sp>
        <p:nvSpPr>
          <p:cNvPr id="27" name="TextBox 27"/>
          <p:cNvSpPr txBox="1"/>
          <p:nvPr/>
        </p:nvSpPr>
        <p:spPr>
          <a:xfrm>
            <a:off x="1015551" y="4740147"/>
            <a:ext cx="6166834" cy="995850"/>
          </a:xfrm>
          <a:prstGeom prst="rect">
            <a:avLst/>
          </a:prstGeom>
        </p:spPr>
        <p:txBody>
          <a:bodyPr lIns="0" tIns="0" rIns="0" bIns="0" rtlCol="0" anchor="t">
            <a:spAutoFit/>
          </a:bodyPr>
          <a:lstStyle/>
          <a:p>
            <a:pPr>
              <a:lnSpc>
                <a:spcPts val="2687"/>
              </a:lnSpc>
            </a:pPr>
            <a:r>
              <a:rPr lang="en-US" sz="1599" dirty="0">
                <a:solidFill>
                  <a:srgbClr val="233937"/>
                </a:solidFill>
                <a:latin typeface="Lato"/>
              </a:rPr>
              <a:t>"</a:t>
            </a:r>
            <a:r>
              <a:rPr lang="en-US" sz="1599" dirty="0">
                <a:solidFill>
                  <a:srgbClr val="233937"/>
                </a:solidFill>
                <a:latin typeface="Lato Bold"/>
              </a:rPr>
              <a:t>Create</a:t>
            </a:r>
            <a:r>
              <a:rPr lang="en-US" sz="1599" dirty="0">
                <a:solidFill>
                  <a:srgbClr val="233937"/>
                </a:solidFill>
                <a:latin typeface="Lato"/>
              </a:rPr>
              <a:t>" button under the "</a:t>
            </a:r>
            <a:r>
              <a:rPr lang="en-US" sz="1599" dirty="0">
                <a:solidFill>
                  <a:srgbClr val="233937"/>
                </a:solidFill>
                <a:latin typeface="Lato Bold"/>
              </a:rPr>
              <a:t>Manage Clients</a:t>
            </a:r>
            <a:r>
              <a:rPr lang="en-US" sz="1599" dirty="0">
                <a:solidFill>
                  <a:srgbClr val="233937"/>
                </a:solidFill>
                <a:latin typeface="Lato"/>
              </a:rPr>
              <a:t>" dashboard</a:t>
            </a:r>
          </a:p>
          <a:p>
            <a:pPr marL="0" lvl="0" indent="0" algn="l">
              <a:lnSpc>
                <a:spcPts val="2687"/>
              </a:lnSpc>
              <a:spcBef>
                <a:spcPct val="0"/>
              </a:spcBef>
            </a:pPr>
            <a:r>
              <a:rPr lang="en-US" sz="1599" dirty="0">
                <a:solidFill>
                  <a:srgbClr val="233937"/>
                </a:solidFill>
                <a:latin typeface="Lato"/>
              </a:rPr>
              <a:t>Once created, go to the “</a:t>
            </a:r>
            <a:r>
              <a:rPr lang="en-US" sz="1599" b="1" dirty="0">
                <a:solidFill>
                  <a:srgbClr val="233937"/>
                </a:solidFill>
                <a:latin typeface="Lato"/>
              </a:rPr>
              <a:t>Products” </a:t>
            </a:r>
            <a:r>
              <a:rPr lang="en-US" sz="1599" dirty="0">
                <a:solidFill>
                  <a:srgbClr val="233937"/>
                </a:solidFill>
                <a:latin typeface="Lato"/>
              </a:rPr>
              <a:t>tab and click "</a:t>
            </a:r>
            <a:r>
              <a:rPr lang="en-US" sz="1599" dirty="0">
                <a:solidFill>
                  <a:srgbClr val="233937"/>
                </a:solidFill>
                <a:latin typeface="Lato Bold"/>
              </a:rPr>
              <a:t>Upgrade</a:t>
            </a:r>
            <a:r>
              <a:rPr lang="en-US" sz="1599" dirty="0">
                <a:solidFill>
                  <a:srgbClr val="233937"/>
                </a:solidFill>
                <a:latin typeface="Lato"/>
              </a:rPr>
              <a:t>" and upgrade to service and user tier based on number of employees</a:t>
            </a:r>
          </a:p>
        </p:txBody>
      </p:sp>
      <p:sp>
        <p:nvSpPr>
          <p:cNvPr id="28" name="TextBox 28"/>
          <p:cNvSpPr txBox="1"/>
          <p:nvPr/>
        </p:nvSpPr>
        <p:spPr>
          <a:xfrm>
            <a:off x="616488" y="1835120"/>
            <a:ext cx="6479928" cy="1556385"/>
          </a:xfrm>
          <a:prstGeom prst="rect">
            <a:avLst/>
          </a:prstGeom>
        </p:spPr>
        <p:txBody>
          <a:bodyPr lIns="0" tIns="0" rIns="0" bIns="0" rtlCol="0" anchor="t">
            <a:spAutoFit/>
          </a:bodyPr>
          <a:lstStyle/>
          <a:p>
            <a:pPr>
              <a:lnSpc>
                <a:spcPts val="2520"/>
              </a:lnSpc>
            </a:pPr>
            <a:r>
              <a:rPr lang="en-US" sz="1499" dirty="0">
                <a:solidFill>
                  <a:srgbClr val="233937"/>
                </a:solidFill>
                <a:latin typeface="Lato"/>
              </a:rPr>
              <a:t>This document is intended to be a template for Breach Secure Now partners to modify as they see fit.  After completion, this document will serve as instructions for how to configure Breach Prevention Platform (BPP), HIPAA BPP, and EVA MD clients for your MSP. </a:t>
            </a:r>
          </a:p>
          <a:p>
            <a:pPr marL="0" lvl="0" indent="0" algn="l">
              <a:lnSpc>
                <a:spcPts val="2519"/>
              </a:lnSpc>
              <a:spcBef>
                <a:spcPct val="0"/>
              </a:spcBef>
            </a:pPr>
            <a:r>
              <a:rPr lang="en-US" sz="1499" dirty="0">
                <a:solidFill>
                  <a:srgbClr val="233937"/>
                </a:solidFill>
                <a:latin typeface="Lato Italics"/>
              </a:rPr>
              <a:t>To log in as a Partner Administrator, go to </a:t>
            </a:r>
            <a:r>
              <a:rPr lang="en-US" sz="1499" u="sng" dirty="0">
                <a:solidFill>
                  <a:srgbClr val="308C83"/>
                </a:solidFill>
                <a:latin typeface="Lato Italics"/>
                <a:hlinkClick r:id="rId6">
                  <a:extLst>
                    <a:ext uri="{A12FA001-AC4F-418D-AE19-62706E023703}">
                      <ahyp:hlinkClr xmlns:ahyp="http://schemas.microsoft.com/office/drawing/2018/hyperlinkcolor" val="tx"/>
                    </a:ext>
                  </a:extLst>
                </a:hlinkClick>
              </a:rPr>
              <a:t>portal.pii-protect.com</a:t>
            </a:r>
            <a:r>
              <a:rPr lang="en-US" sz="1499" dirty="0">
                <a:solidFill>
                  <a:srgbClr val="233937"/>
                </a:solidFill>
                <a:latin typeface="Lato Italics"/>
              </a:rPr>
              <a:t>. </a:t>
            </a:r>
          </a:p>
        </p:txBody>
      </p:sp>
      <p:sp>
        <p:nvSpPr>
          <p:cNvPr id="34" name="TextBox 34"/>
          <p:cNvSpPr txBox="1"/>
          <p:nvPr/>
        </p:nvSpPr>
        <p:spPr>
          <a:xfrm>
            <a:off x="616488" y="4356100"/>
            <a:ext cx="4954772" cy="312039"/>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1. CREATE CUSTOMER ACCOUNT IN SYSTEM</a:t>
            </a:r>
          </a:p>
        </p:txBody>
      </p:sp>
      <p:grpSp>
        <p:nvGrpSpPr>
          <p:cNvPr id="36" name="Group 5">
            <a:extLst>
              <a:ext uri="{FF2B5EF4-FFF2-40B4-BE49-F238E27FC236}">
                <a16:creationId xmlns:a16="http://schemas.microsoft.com/office/drawing/2014/main" id="{3783C9EF-374B-2CF0-889E-F9916C779EA7}"/>
              </a:ext>
            </a:extLst>
          </p:cNvPr>
          <p:cNvGrpSpPr/>
          <p:nvPr/>
        </p:nvGrpSpPr>
        <p:grpSpPr>
          <a:xfrm>
            <a:off x="613837" y="7259974"/>
            <a:ext cx="170908" cy="170908"/>
            <a:chOff x="0" y="0"/>
            <a:chExt cx="6350000" cy="6350000"/>
          </a:xfrm>
        </p:grpSpPr>
        <p:sp>
          <p:nvSpPr>
            <p:cNvPr id="37" name="Freeform 6">
              <a:extLst>
                <a:ext uri="{FF2B5EF4-FFF2-40B4-BE49-F238E27FC236}">
                  <a16:creationId xmlns:a16="http://schemas.microsoft.com/office/drawing/2014/main" id="{FFB60200-F63C-719D-BF23-7EB10EC0A00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8" name="Group 11">
            <a:extLst>
              <a:ext uri="{FF2B5EF4-FFF2-40B4-BE49-F238E27FC236}">
                <a16:creationId xmlns:a16="http://schemas.microsoft.com/office/drawing/2014/main" id="{8E2BC077-420E-36AE-7BFD-36950C9293BA}"/>
              </a:ext>
            </a:extLst>
          </p:cNvPr>
          <p:cNvGrpSpPr/>
          <p:nvPr/>
        </p:nvGrpSpPr>
        <p:grpSpPr>
          <a:xfrm>
            <a:off x="614218" y="9156700"/>
            <a:ext cx="170145" cy="170908"/>
            <a:chOff x="14156" y="-2794612"/>
            <a:chExt cx="6321651" cy="6350000"/>
          </a:xfrm>
        </p:grpSpPr>
        <p:sp>
          <p:nvSpPr>
            <p:cNvPr id="39" name="Freeform 12">
              <a:extLst>
                <a:ext uri="{FF2B5EF4-FFF2-40B4-BE49-F238E27FC236}">
                  <a16:creationId xmlns:a16="http://schemas.microsoft.com/office/drawing/2014/main" id="{C1B31EAF-A041-D567-6F10-FA3667F889A7}"/>
                </a:ext>
              </a:extLst>
            </p:cNvPr>
            <p:cNvSpPr/>
            <p:nvPr/>
          </p:nvSpPr>
          <p:spPr>
            <a:xfrm>
              <a:off x="14156" y="-2794612"/>
              <a:ext cx="6321651"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40" name="Group 13">
            <a:extLst>
              <a:ext uri="{FF2B5EF4-FFF2-40B4-BE49-F238E27FC236}">
                <a16:creationId xmlns:a16="http://schemas.microsoft.com/office/drawing/2014/main" id="{ED1510A3-7301-EDE4-3D34-DDA12EED8B21}"/>
              </a:ext>
            </a:extLst>
          </p:cNvPr>
          <p:cNvGrpSpPr/>
          <p:nvPr/>
        </p:nvGrpSpPr>
        <p:grpSpPr>
          <a:xfrm>
            <a:off x="613837" y="6575180"/>
            <a:ext cx="170908" cy="170908"/>
            <a:chOff x="0" y="0"/>
            <a:chExt cx="6350000" cy="6350000"/>
          </a:xfrm>
        </p:grpSpPr>
        <p:sp>
          <p:nvSpPr>
            <p:cNvPr id="41" name="Freeform 14">
              <a:extLst>
                <a:ext uri="{FF2B5EF4-FFF2-40B4-BE49-F238E27FC236}">
                  <a16:creationId xmlns:a16="http://schemas.microsoft.com/office/drawing/2014/main" id="{2B602182-C570-F57E-52B9-801B1581788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3" name="TextBox 17">
            <a:extLst>
              <a:ext uri="{FF2B5EF4-FFF2-40B4-BE49-F238E27FC236}">
                <a16:creationId xmlns:a16="http://schemas.microsoft.com/office/drawing/2014/main" id="{6FA84F59-74C6-B1BA-4D27-06FE7D1D4132}"/>
              </a:ext>
            </a:extLst>
          </p:cNvPr>
          <p:cNvSpPr txBox="1"/>
          <p:nvPr/>
        </p:nvSpPr>
        <p:spPr>
          <a:xfrm>
            <a:off x="1035177" y="6462980"/>
            <a:ext cx="6269458" cy="995850"/>
          </a:xfrm>
          <a:prstGeom prst="rect">
            <a:avLst/>
          </a:prstGeom>
        </p:spPr>
        <p:txBody>
          <a:bodyPr lIns="0" tIns="0" rIns="0" bIns="0" rtlCol="0" anchor="t">
            <a:spAutoFit/>
          </a:bodyPr>
          <a:lstStyle/>
          <a:p>
            <a:pPr>
              <a:lnSpc>
                <a:spcPts val="2687"/>
              </a:lnSpc>
            </a:pPr>
            <a:r>
              <a:rPr lang="en-US" sz="1599" dirty="0">
                <a:solidFill>
                  <a:srgbClr val="233937"/>
                </a:solidFill>
                <a:latin typeface="Lato"/>
              </a:rPr>
              <a:t>"</a:t>
            </a:r>
            <a:r>
              <a:rPr lang="en-US" sz="1599" dirty="0">
                <a:solidFill>
                  <a:srgbClr val="233937"/>
                </a:solidFill>
                <a:latin typeface="Lato Bold"/>
              </a:rPr>
              <a:t>Directory Sync</a:t>
            </a:r>
            <a:r>
              <a:rPr lang="en-US" sz="1599" dirty="0">
                <a:solidFill>
                  <a:srgbClr val="233937"/>
                </a:solidFill>
                <a:latin typeface="Lato"/>
              </a:rPr>
              <a:t>" tab - Choose between Directory Synchronization via Azure AD, Google G-Suite, On-Premise AD, or Bulk Upload </a:t>
            </a:r>
          </a:p>
          <a:p>
            <a:pPr>
              <a:lnSpc>
                <a:spcPts val="2687"/>
              </a:lnSpc>
            </a:pPr>
            <a:r>
              <a:rPr lang="en-US" sz="1599" dirty="0">
                <a:solidFill>
                  <a:srgbClr val="233937"/>
                </a:solidFill>
                <a:latin typeface="Lato"/>
              </a:rPr>
              <a:t>Disable or Delay Welcome Messages as needed</a:t>
            </a:r>
          </a:p>
        </p:txBody>
      </p:sp>
      <p:sp>
        <p:nvSpPr>
          <p:cNvPr id="44" name="TextBox 19">
            <a:extLst>
              <a:ext uri="{FF2B5EF4-FFF2-40B4-BE49-F238E27FC236}">
                <a16:creationId xmlns:a16="http://schemas.microsoft.com/office/drawing/2014/main" id="{5E375612-798A-C52E-3282-C7F8803B82A7}"/>
              </a:ext>
            </a:extLst>
          </p:cNvPr>
          <p:cNvSpPr txBox="1"/>
          <p:nvPr/>
        </p:nvSpPr>
        <p:spPr>
          <a:xfrm>
            <a:off x="616488" y="6058915"/>
            <a:ext cx="6690798" cy="321242"/>
          </a:xfrm>
          <a:prstGeom prst="rect">
            <a:avLst/>
          </a:prstGeom>
        </p:spPr>
        <p:txBody>
          <a:bodyPr lIns="0" tIns="0" rIns="0" bIns="0" rtlCol="0" anchor="t">
            <a:spAutoFit/>
          </a:bodyPr>
          <a:lstStyle/>
          <a:p>
            <a:pPr marL="0" lvl="0" indent="0" algn="l">
              <a:lnSpc>
                <a:spcPts val="2688"/>
              </a:lnSpc>
              <a:spcBef>
                <a:spcPct val="0"/>
              </a:spcBef>
            </a:pPr>
            <a:r>
              <a:rPr lang="en-US" sz="1600" spc="145" dirty="0">
                <a:solidFill>
                  <a:srgbClr val="233937"/>
                </a:solidFill>
                <a:latin typeface="Catamaran Bold Bold"/>
              </a:rPr>
              <a:t>2. IMPORT USERS INTO THE PORTAL</a:t>
            </a:r>
          </a:p>
        </p:txBody>
      </p:sp>
      <p:sp>
        <p:nvSpPr>
          <p:cNvPr id="45" name="TextBox 23">
            <a:extLst>
              <a:ext uri="{FF2B5EF4-FFF2-40B4-BE49-F238E27FC236}">
                <a16:creationId xmlns:a16="http://schemas.microsoft.com/office/drawing/2014/main" id="{5F9F77F4-8768-A4CF-F8ED-ADD4149FA2B0}"/>
              </a:ext>
            </a:extLst>
          </p:cNvPr>
          <p:cNvSpPr txBox="1"/>
          <p:nvPr/>
        </p:nvSpPr>
        <p:spPr>
          <a:xfrm>
            <a:off x="784363" y="7439490"/>
            <a:ext cx="6398022" cy="1563826"/>
          </a:xfrm>
          <a:prstGeom prst="rect">
            <a:avLst/>
          </a:prstGeom>
        </p:spPr>
        <p:txBody>
          <a:bodyPr wrap="square" lIns="0" tIns="0" rIns="0" bIns="0" rtlCol="0" anchor="t">
            <a:spAutoFit/>
          </a:bodyPr>
          <a:lstStyle/>
          <a:p>
            <a:pPr marL="323850" lvl="1" indent="-161925">
              <a:lnSpc>
                <a:spcPts val="2520"/>
              </a:lnSpc>
              <a:buFont typeface="Arial"/>
              <a:buChar char="•"/>
            </a:pPr>
            <a:r>
              <a:rPr lang="en-US" sz="1500" dirty="0">
                <a:solidFill>
                  <a:srgbClr val="233937"/>
                </a:solidFill>
                <a:latin typeface="Lato" panose="020F0502020204030203" pitchFamily="34" charset="0"/>
                <a:ea typeface="Lato" panose="020F0502020204030203" pitchFamily="34" charset="0"/>
                <a:cs typeface="Lato" panose="020F0502020204030203" pitchFamily="34" charset="0"/>
              </a:rPr>
              <a:t>These options help provide enough time to get everything else set up before these welcome messages go out. If you disable them, you can always send them out manually through the "</a:t>
            </a:r>
            <a:r>
              <a:rPr lang="en-US" sz="1500" b="1" dirty="0">
                <a:solidFill>
                  <a:srgbClr val="233937"/>
                </a:solidFill>
                <a:latin typeface="Lato" panose="020F0502020204030203" pitchFamily="34" charset="0"/>
                <a:ea typeface="Lato" panose="020F0502020204030203" pitchFamily="34" charset="0"/>
                <a:cs typeface="Lato" panose="020F0502020204030203" pitchFamily="34" charset="0"/>
              </a:rPr>
              <a:t>User</a:t>
            </a:r>
            <a:r>
              <a:rPr lang="en-US" sz="1500" dirty="0">
                <a:solidFill>
                  <a:srgbClr val="233937"/>
                </a:solidFill>
                <a:latin typeface="Lato" panose="020F0502020204030203" pitchFamily="34" charset="0"/>
                <a:ea typeface="Lato" panose="020F0502020204030203" pitchFamily="34" charset="0"/>
                <a:cs typeface="Lato" panose="020F0502020204030203" pitchFamily="34" charset="0"/>
              </a:rPr>
              <a:t>" tab </a:t>
            </a:r>
          </a:p>
          <a:p>
            <a:pPr marL="647700" lvl="2" indent="-215900" algn="l">
              <a:lnSpc>
                <a:spcPts val="2520"/>
              </a:lnSpc>
              <a:buFont typeface="Arial"/>
              <a:buChar char="⚬"/>
            </a:pPr>
            <a:r>
              <a:rPr lang="en-US" sz="1500" dirty="0">
                <a:solidFill>
                  <a:srgbClr val="233937"/>
                </a:solidFill>
                <a:latin typeface="Lato" panose="020F0502020204030203" pitchFamily="34" charset="0"/>
                <a:ea typeface="Lato" panose="020F0502020204030203" pitchFamily="34" charset="0"/>
                <a:cs typeface="Lato" panose="020F0502020204030203" pitchFamily="34" charset="0"/>
              </a:rPr>
              <a:t>Do you want users to be notified about being on the security platform before sending Phishing (step 5)? </a:t>
            </a:r>
          </a:p>
        </p:txBody>
      </p:sp>
      <p:sp>
        <p:nvSpPr>
          <p:cNvPr id="46" name="TextBox 24">
            <a:extLst>
              <a:ext uri="{FF2B5EF4-FFF2-40B4-BE49-F238E27FC236}">
                <a16:creationId xmlns:a16="http://schemas.microsoft.com/office/drawing/2014/main" id="{F7981858-4B7E-9292-26B1-60F63A660F5E}"/>
              </a:ext>
            </a:extLst>
          </p:cNvPr>
          <p:cNvSpPr txBox="1"/>
          <p:nvPr/>
        </p:nvSpPr>
        <p:spPr>
          <a:xfrm>
            <a:off x="1012900" y="9080500"/>
            <a:ext cx="6269458" cy="649601"/>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Custom Welcome Message – Consider customizing the welcome message for the customer, or use the default/global settings</a:t>
            </a:r>
          </a:p>
        </p:txBody>
      </p:sp>
      <p:sp>
        <p:nvSpPr>
          <p:cNvPr id="47" name="TextBox 25">
            <a:extLst>
              <a:ext uri="{FF2B5EF4-FFF2-40B4-BE49-F238E27FC236}">
                <a16:creationId xmlns:a16="http://schemas.microsoft.com/office/drawing/2014/main" id="{41F299A8-7660-409C-C2B1-58D73D5584DB}"/>
              </a:ext>
            </a:extLst>
          </p:cNvPr>
          <p:cNvSpPr txBox="1"/>
          <p:nvPr/>
        </p:nvSpPr>
        <p:spPr>
          <a:xfrm>
            <a:off x="1018667" y="9802994"/>
            <a:ext cx="6269458" cy="312039"/>
          </a:xfrm>
          <a:prstGeom prst="rect">
            <a:avLst/>
          </a:prstGeom>
        </p:spPr>
        <p:txBody>
          <a:bodyPr lIns="0" tIns="0" rIns="0" bIns="0" rtlCol="0" anchor="t">
            <a:spAutoFit/>
          </a:bodyPr>
          <a:lstStyle/>
          <a:p>
            <a:pPr algn="l">
              <a:lnSpc>
                <a:spcPts val="2687"/>
              </a:lnSpc>
              <a:spcBef>
                <a:spcPct val="0"/>
              </a:spcBef>
            </a:pPr>
            <a:r>
              <a:rPr lang="en-US" sz="1599" u="sng" dirty="0">
                <a:solidFill>
                  <a:srgbClr val="308C83"/>
                </a:solidFill>
                <a:latin typeface="Lato"/>
                <a:hlinkClick r:id="rId7">
                  <a:extLst>
                    <a:ext uri="{A12FA001-AC4F-418D-AE19-62706E023703}">
                      <ahyp:hlinkClr xmlns:ahyp="http://schemas.microsoft.com/office/drawing/2018/hyperlinkcolor" val="tx"/>
                    </a:ext>
                  </a:extLst>
                </a:hlinkClick>
              </a:rPr>
              <a:t>Detailed Information Guide</a:t>
            </a:r>
            <a:endParaRPr lang="en-US" sz="1599" u="sng" dirty="0">
              <a:solidFill>
                <a:srgbClr val="308C83"/>
              </a:solidFill>
              <a:latin typeface="Lato"/>
            </a:endParaRPr>
          </a:p>
        </p:txBody>
      </p:sp>
      <p:grpSp>
        <p:nvGrpSpPr>
          <p:cNvPr id="48" name="Group 26">
            <a:extLst>
              <a:ext uri="{FF2B5EF4-FFF2-40B4-BE49-F238E27FC236}">
                <a16:creationId xmlns:a16="http://schemas.microsoft.com/office/drawing/2014/main" id="{8949F4DC-CF99-9C8A-E79C-F4B87E6B44CD}"/>
              </a:ext>
            </a:extLst>
          </p:cNvPr>
          <p:cNvGrpSpPr/>
          <p:nvPr/>
        </p:nvGrpSpPr>
        <p:grpSpPr>
          <a:xfrm>
            <a:off x="613837" y="9917716"/>
            <a:ext cx="170908" cy="170908"/>
            <a:chOff x="0" y="0"/>
            <a:chExt cx="6350000" cy="6350000"/>
          </a:xfrm>
        </p:grpSpPr>
        <p:sp>
          <p:nvSpPr>
            <p:cNvPr id="49" name="Freeform 27">
              <a:extLst>
                <a:ext uri="{FF2B5EF4-FFF2-40B4-BE49-F238E27FC236}">
                  <a16:creationId xmlns:a16="http://schemas.microsoft.com/office/drawing/2014/main" id="{746A2B16-9EF6-AD2F-910B-8676AD28FC3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50" name="Group 28">
            <a:extLst>
              <a:ext uri="{FF2B5EF4-FFF2-40B4-BE49-F238E27FC236}">
                <a16:creationId xmlns:a16="http://schemas.microsoft.com/office/drawing/2014/main" id="{DCD373E5-7AB7-766C-8BEC-EEE1F423B526}"/>
              </a:ext>
            </a:extLst>
          </p:cNvPr>
          <p:cNvGrpSpPr/>
          <p:nvPr/>
        </p:nvGrpSpPr>
        <p:grpSpPr>
          <a:xfrm>
            <a:off x="5401341" y="6094851"/>
            <a:ext cx="1425042" cy="222885"/>
            <a:chOff x="0" y="0"/>
            <a:chExt cx="1900056" cy="297180"/>
          </a:xfrm>
        </p:grpSpPr>
        <p:sp>
          <p:nvSpPr>
            <p:cNvPr id="51" name="TextBox 29">
              <a:hlinkClick r:id="rId8"/>
              <a:extLst>
                <a:ext uri="{FF2B5EF4-FFF2-40B4-BE49-F238E27FC236}">
                  <a16:creationId xmlns:a16="http://schemas.microsoft.com/office/drawing/2014/main" id="{24C9F015-F3E2-678A-A820-72A0DBA133A0}"/>
                </a:ext>
              </a:extLst>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52" name="Picture 30">
              <a:hlinkClick r:id="rId8"/>
              <a:extLst>
                <a:ext uri="{FF2B5EF4-FFF2-40B4-BE49-F238E27FC236}">
                  <a16:creationId xmlns:a16="http://schemas.microsoft.com/office/drawing/2014/main" id="{2CF45446-EB0F-6E58-56B0-695A4CAE2C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63220" cy="297180"/>
            </a:xfrm>
            <a:prstGeom prst="rect">
              <a:avLst/>
            </a:prstGeom>
          </p:spPr>
        </p:pic>
      </p:grpSp>
    </p:spTree>
    <p:extLst>
      <p:ext uri="{BB962C8B-B14F-4D97-AF65-F5344CB8AC3E}">
        <p14:creationId xmlns:p14="http://schemas.microsoft.com/office/powerpoint/2010/main" val="1410184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3" name="Group 3"/>
          <p:cNvGrpSpPr/>
          <p:nvPr/>
        </p:nvGrpSpPr>
        <p:grpSpPr>
          <a:xfrm>
            <a:off x="616488" y="4010163"/>
            <a:ext cx="170908" cy="1709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7" name="Group 7"/>
          <p:cNvGrpSpPr/>
          <p:nvPr/>
        </p:nvGrpSpPr>
        <p:grpSpPr>
          <a:xfrm>
            <a:off x="616488" y="3672214"/>
            <a:ext cx="170908" cy="170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9" name="Group 9"/>
          <p:cNvGrpSpPr/>
          <p:nvPr/>
        </p:nvGrpSpPr>
        <p:grpSpPr>
          <a:xfrm>
            <a:off x="616488" y="3037953"/>
            <a:ext cx="170908" cy="17090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6" name="AutoShape 16"/>
          <p:cNvSpPr/>
          <p:nvPr/>
        </p:nvSpPr>
        <p:spPr>
          <a:xfrm rot="-5400000">
            <a:off x="3527821" y="6691334"/>
            <a:ext cx="504357" cy="7560000"/>
          </a:xfrm>
          <a:prstGeom prst="rect">
            <a:avLst/>
          </a:prstGeom>
          <a:solidFill>
            <a:srgbClr val="C1DDD8"/>
          </a:solidFill>
        </p:spPr>
      </p:sp>
      <p:sp>
        <p:nvSpPr>
          <p:cNvPr id="18" name="TextBox 18"/>
          <p:cNvSpPr txBox="1"/>
          <p:nvPr/>
        </p:nvSpPr>
        <p:spPr>
          <a:xfrm>
            <a:off x="616488" y="2527300"/>
            <a:ext cx="6713074"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4. SET UP WHITELISTING</a:t>
            </a:r>
          </a:p>
        </p:txBody>
      </p:sp>
      <p:sp>
        <p:nvSpPr>
          <p:cNvPr id="20" name="TextBox 20"/>
          <p:cNvSpPr txBox="1"/>
          <p:nvPr/>
        </p:nvSpPr>
        <p:spPr>
          <a:xfrm>
            <a:off x="1015551" y="2925753"/>
            <a:ext cx="6109847" cy="1688411"/>
          </a:xfrm>
          <a:prstGeom prst="rect">
            <a:avLst/>
          </a:prstGeom>
        </p:spPr>
        <p:txBody>
          <a:bodyPr lIns="0" tIns="0" rIns="0" bIns="0" rtlCol="0" anchor="t">
            <a:spAutoFit/>
          </a:bodyPr>
          <a:lstStyle/>
          <a:p>
            <a:pPr>
              <a:lnSpc>
                <a:spcPts val="2687"/>
              </a:lnSpc>
            </a:pPr>
            <a:r>
              <a:rPr lang="en-US" sz="1599" dirty="0">
                <a:solidFill>
                  <a:srgbClr val="233937"/>
                </a:solidFill>
                <a:latin typeface="Lato"/>
              </a:rPr>
              <a:t>View the </a:t>
            </a:r>
            <a:r>
              <a:rPr lang="en-US" sz="1599" u="sng" dirty="0">
                <a:solidFill>
                  <a:srgbClr val="308C83"/>
                </a:solidFill>
                <a:latin typeface="Lato"/>
                <a:hlinkClick r:id="rId2">
                  <a:extLst>
                    <a:ext uri="{A12FA001-AC4F-418D-AE19-62706E023703}">
                      <ahyp:hlinkClr xmlns:ahyp="http://schemas.microsoft.com/office/drawing/2018/hyperlinkcolor" val="tx"/>
                    </a:ext>
                  </a:extLst>
                </a:hlinkClick>
              </a:rPr>
              <a:t>instructions</a:t>
            </a:r>
            <a:r>
              <a:rPr lang="en-US" sz="1599" dirty="0">
                <a:solidFill>
                  <a:srgbClr val="308C83"/>
                </a:solidFill>
                <a:latin typeface="Lato"/>
              </a:rPr>
              <a:t> </a:t>
            </a:r>
            <a:r>
              <a:rPr lang="en-US" sz="1599" dirty="0">
                <a:solidFill>
                  <a:srgbClr val="233937"/>
                </a:solidFill>
                <a:latin typeface="Lato"/>
              </a:rPr>
              <a:t>to set up whitelisting to ensure portal emails are being delivered</a:t>
            </a:r>
          </a:p>
          <a:p>
            <a:pPr>
              <a:lnSpc>
                <a:spcPts val="2687"/>
              </a:lnSpc>
            </a:pPr>
            <a:r>
              <a:rPr lang="en-US" sz="1599" dirty="0">
                <a:solidFill>
                  <a:srgbClr val="233937"/>
                </a:solidFill>
                <a:latin typeface="Lato"/>
              </a:rPr>
              <a:t>Additional options for whitelisting are available in the “Phishing” tab</a:t>
            </a:r>
          </a:p>
          <a:p>
            <a:pPr algn="l">
              <a:lnSpc>
                <a:spcPts val="2687"/>
              </a:lnSpc>
              <a:spcBef>
                <a:spcPct val="0"/>
              </a:spcBef>
            </a:pPr>
            <a:r>
              <a:rPr lang="en-US" sz="1600" dirty="0">
                <a:solidFill>
                  <a:srgbClr val="233937"/>
                </a:solidFill>
                <a:latin typeface="Lato"/>
              </a:rPr>
              <a:t>Use either the Whitelisting instructions, the available </a:t>
            </a:r>
            <a:r>
              <a:rPr lang="en-US" sz="1600" dirty="0" err="1">
                <a:solidFill>
                  <a:srgbClr val="233937"/>
                </a:solidFill>
                <a:latin typeface="Lato"/>
              </a:rPr>
              <a:t>powershell</a:t>
            </a:r>
            <a:r>
              <a:rPr lang="en-US" sz="1600" dirty="0">
                <a:solidFill>
                  <a:srgbClr val="233937"/>
                </a:solidFill>
                <a:latin typeface="Lato"/>
              </a:rPr>
              <a:t> script, or Direct Mail Delivery to Whitelist for Phishing campaigns </a:t>
            </a:r>
            <a:endParaRPr lang="en-US" sz="1599" dirty="0">
              <a:solidFill>
                <a:srgbClr val="233937"/>
              </a:solidFill>
              <a:latin typeface="Lato"/>
            </a:endParaRPr>
          </a:p>
        </p:txBody>
      </p:sp>
      <p:sp>
        <p:nvSpPr>
          <p:cNvPr id="22" name="TextBox 22"/>
          <p:cNvSpPr txBox="1"/>
          <p:nvPr/>
        </p:nvSpPr>
        <p:spPr>
          <a:xfrm>
            <a:off x="1037828" y="4787137"/>
            <a:ext cx="6269458" cy="1884427"/>
          </a:xfrm>
          <a:prstGeom prst="rect">
            <a:avLst/>
          </a:prstGeom>
        </p:spPr>
        <p:txBody>
          <a:bodyPr wrap="square" lIns="0" tIns="0" rIns="0" bIns="0" rtlCol="0" anchor="t">
            <a:spAutoFit/>
          </a:bodyPr>
          <a:lstStyle/>
          <a:p>
            <a:pPr marL="323849" lvl="1" indent="-161925">
              <a:lnSpc>
                <a:spcPts val="2519"/>
              </a:lnSpc>
              <a:buFont typeface="Arial"/>
              <a:buChar char="•"/>
            </a:pPr>
            <a:r>
              <a:rPr lang="en-US" sz="1499" b="1" dirty="0">
                <a:solidFill>
                  <a:srgbClr val="233937"/>
                </a:solidFill>
                <a:latin typeface="Lato"/>
              </a:rPr>
              <a:t>Direct Mail Delivery </a:t>
            </a:r>
            <a:r>
              <a:rPr lang="en-US" sz="1499" dirty="0">
                <a:solidFill>
                  <a:srgbClr val="233937"/>
                </a:solidFill>
                <a:latin typeface="Lato"/>
              </a:rPr>
              <a:t>utilizes a connection with Active Directory to bypass spam filters without whitelisting</a:t>
            </a:r>
          </a:p>
          <a:p>
            <a:pPr marL="323849" lvl="1" indent="-161925">
              <a:lnSpc>
                <a:spcPts val="2519"/>
              </a:lnSpc>
              <a:buFont typeface="Arial"/>
              <a:buChar char="•"/>
            </a:pPr>
            <a:r>
              <a:rPr lang="en-US" sz="1499" dirty="0">
                <a:solidFill>
                  <a:srgbClr val="233937"/>
                </a:solidFill>
                <a:latin typeface="Lato"/>
              </a:rPr>
              <a:t>Send a test message with the “</a:t>
            </a:r>
            <a:r>
              <a:rPr lang="en-US" sz="1499" dirty="0">
                <a:solidFill>
                  <a:srgbClr val="233937"/>
                </a:solidFill>
                <a:latin typeface="Lato Bold"/>
              </a:rPr>
              <a:t>Test Whitelisting</a:t>
            </a:r>
            <a:r>
              <a:rPr lang="en-US" sz="1499" dirty="0">
                <a:solidFill>
                  <a:srgbClr val="233937"/>
                </a:solidFill>
                <a:latin typeface="Lato"/>
              </a:rPr>
              <a:t>" button under the "</a:t>
            </a:r>
            <a:r>
              <a:rPr lang="en-US" sz="1499" dirty="0">
                <a:solidFill>
                  <a:srgbClr val="233937"/>
                </a:solidFill>
                <a:latin typeface="Lato Bold"/>
              </a:rPr>
              <a:t>Phishing</a:t>
            </a:r>
            <a:r>
              <a:rPr lang="en-US" sz="1499" dirty="0">
                <a:solidFill>
                  <a:srgbClr val="233937"/>
                </a:solidFill>
                <a:latin typeface="Lato"/>
              </a:rPr>
              <a:t>" tab. </a:t>
            </a:r>
            <a:r>
              <a:rPr lang="en-US" sz="1499" u="sng" dirty="0">
                <a:solidFill>
                  <a:srgbClr val="308C83"/>
                </a:solidFill>
                <a:latin typeface="Lato"/>
                <a:hlinkClick r:id="rId3">
                  <a:extLst>
                    <a:ext uri="{A12FA001-AC4F-418D-AE19-62706E023703}">
                      <ahyp:hlinkClr xmlns:ahyp="http://schemas.microsoft.com/office/drawing/2018/hyperlinkcolor" val="tx"/>
                    </a:ext>
                  </a:extLst>
                </a:hlinkClick>
              </a:rPr>
              <a:t>See here for detailed instructions</a:t>
            </a:r>
            <a:r>
              <a:rPr lang="en-US" sz="1499" dirty="0">
                <a:solidFill>
                  <a:srgbClr val="233937"/>
                </a:solidFill>
                <a:latin typeface="Lato"/>
              </a:rPr>
              <a:t>.</a:t>
            </a:r>
          </a:p>
          <a:p>
            <a:pPr marL="323849" lvl="1" indent="-161925" algn="l">
              <a:lnSpc>
                <a:spcPts val="2519"/>
              </a:lnSpc>
              <a:buFont typeface="Arial"/>
              <a:buChar char="•"/>
            </a:pPr>
            <a:r>
              <a:rPr lang="en-US" sz="1499" dirty="0">
                <a:solidFill>
                  <a:srgbClr val="233937"/>
                </a:solidFill>
                <a:latin typeface="Lato"/>
              </a:rPr>
              <a:t>Confirm the email was delivered successfully</a:t>
            </a:r>
          </a:p>
          <a:p>
            <a:pPr marL="161924" lvl="1" algn="l">
              <a:lnSpc>
                <a:spcPts val="2519"/>
              </a:lnSpc>
            </a:pPr>
            <a:endParaRPr lang="en-US" sz="1499" dirty="0">
              <a:solidFill>
                <a:srgbClr val="233937"/>
              </a:solidFill>
              <a:latin typeface="Lato"/>
            </a:endParaRPr>
          </a:p>
        </p:txBody>
      </p:sp>
      <p:grpSp>
        <p:nvGrpSpPr>
          <p:cNvPr id="31" name="Group 31"/>
          <p:cNvGrpSpPr/>
          <p:nvPr/>
        </p:nvGrpSpPr>
        <p:grpSpPr>
          <a:xfrm>
            <a:off x="5613481" y="2570579"/>
            <a:ext cx="1425042" cy="222885"/>
            <a:chOff x="0" y="0"/>
            <a:chExt cx="1900056" cy="297180"/>
          </a:xfrm>
        </p:grpSpPr>
        <p:sp>
          <p:nvSpPr>
            <p:cNvPr id="32" name="TextBox 32">
              <a:hlinkClick r:id="rId4"/>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33" name="Picture 33">
              <a:hlinkClick r:id="rId4"/>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363220" cy="297180"/>
            </a:xfrm>
            <a:prstGeom prst="rect">
              <a:avLst/>
            </a:prstGeom>
          </p:spPr>
        </p:pic>
      </p:grpSp>
      <p:sp>
        <p:nvSpPr>
          <p:cNvPr id="34" name="TextBox 23">
            <a:extLst>
              <a:ext uri="{FF2B5EF4-FFF2-40B4-BE49-F238E27FC236}">
                <a16:creationId xmlns:a16="http://schemas.microsoft.com/office/drawing/2014/main" id="{9F021794-5302-44E1-86B3-10C08CF55893}"/>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7">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grpSp>
        <p:nvGrpSpPr>
          <p:cNvPr id="36" name="Group 5">
            <a:extLst>
              <a:ext uri="{FF2B5EF4-FFF2-40B4-BE49-F238E27FC236}">
                <a16:creationId xmlns:a16="http://schemas.microsoft.com/office/drawing/2014/main" id="{3157DD2D-FD1C-18B7-7740-7387D6795E3C}"/>
              </a:ext>
            </a:extLst>
          </p:cNvPr>
          <p:cNvGrpSpPr/>
          <p:nvPr/>
        </p:nvGrpSpPr>
        <p:grpSpPr>
          <a:xfrm>
            <a:off x="616488" y="1824714"/>
            <a:ext cx="170908" cy="170908"/>
            <a:chOff x="0" y="0"/>
            <a:chExt cx="6350000" cy="6350000"/>
          </a:xfrm>
        </p:grpSpPr>
        <p:sp>
          <p:nvSpPr>
            <p:cNvPr id="37" name="Freeform 6">
              <a:extLst>
                <a:ext uri="{FF2B5EF4-FFF2-40B4-BE49-F238E27FC236}">
                  <a16:creationId xmlns:a16="http://schemas.microsoft.com/office/drawing/2014/main" id="{BA5BCFE0-FFFA-DAC9-5404-48407E35211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8" name="Group 7">
            <a:extLst>
              <a:ext uri="{FF2B5EF4-FFF2-40B4-BE49-F238E27FC236}">
                <a16:creationId xmlns:a16="http://schemas.microsoft.com/office/drawing/2014/main" id="{08BD7B7C-2873-27E5-9D08-E4269ADE879C}"/>
              </a:ext>
            </a:extLst>
          </p:cNvPr>
          <p:cNvGrpSpPr/>
          <p:nvPr/>
        </p:nvGrpSpPr>
        <p:grpSpPr>
          <a:xfrm>
            <a:off x="616488" y="1194530"/>
            <a:ext cx="170908" cy="170908"/>
            <a:chOff x="0" y="0"/>
            <a:chExt cx="6350000" cy="6350000"/>
          </a:xfrm>
        </p:grpSpPr>
        <p:sp>
          <p:nvSpPr>
            <p:cNvPr id="39" name="Freeform 8">
              <a:extLst>
                <a:ext uri="{FF2B5EF4-FFF2-40B4-BE49-F238E27FC236}">
                  <a16:creationId xmlns:a16="http://schemas.microsoft.com/office/drawing/2014/main" id="{4CE6FE6D-C21B-24AC-0FF4-39B5EB2BAE6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0" name="TextBox 16">
            <a:extLst>
              <a:ext uri="{FF2B5EF4-FFF2-40B4-BE49-F238E27FC236}">
                <a16:creationId xmlns:a16="http://schemas.microsoft.com/office/drawing/2014/main" id="{B60D3B4C-0E0A-234B-E518-66726783208F}"/>
              </a:ext>
            </a:extLst>
          </p:cNvPr>
          <p:cNvSpPr txBox="1"/>
          <p:nvPr/>
        </p:nvSpPr>
        <p:spPr>
          <a:xfrm>
            <a:off x="616488" y="643800"/>
            <a:ext cx="6565898"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3. ADD FEDERATED LOGIN INFORMATION</a:t>
            </a:r>
          </a:p>
        </p:txBody>
      </p:sp>
      <p:sp>
        <p:nvSpPr>
          <p:cNvPr id="41" name="TextBox 18">
            <a:extLst>
              <a:ext uri="{FF2B5EF4-FFF2-40B4-BE49-F238E27FC236}">
                <a16:creationId xmlns:a16="http://schemas.microsoft.com/office/drawing/2014/main" id="{E8C5B1F8-4E0A-38B1-9E85-B1E2C8E99DE8}"/>
              </a:ext>
            </a:extLst>
          </p:cNvPr>
          <p:cNvSpPr txBox="1"/>
          <p:nvPr/>
        </p:nvSpPr>
        <p:spPr>
          <a:xfrm>
            <a:off x="1015551" y="1088987"/>
            <a:ext cx="6269458" cy="994664"/>
          </a:xfrm>
          <a:prstGeom prst="rect">
            <a:avLst/>
          </a:prstGeom>
        </p:spPr>
        <p:txBody>
          <a:bodyPr lIns="0" tIns="0" rIns="0" bIns="0" rtlCol="0" anchor="t">
            <a:spAutoFit/>
          </a:bodyPr>
          <a:lstStyle/>
          <a:p>
            <a:pPr>
              <a:lnSpc>
                <a:spcPts val="2687"/>
              </a:lnSpc>
            </a:pPr>
            <a:r>
              <a:rPr lang="en-US" sz="1599" dirty="0">
                <a:solidFill>
                  <a:srgbClr val="233937"/>
                </a:solidFill>
                <a:latin typeface="Lato"/>
              </a:rPr>
              <a:t>Set up inside the "</a:t>
            </a:r>
            <a:r>
              <a:rPr lang="en-US" sz="1599" dirty="0">
                <a:solidFill>
                  <a:srgbClr val="233937"/>
                </a:solidFill>
                <a:latin typeface="Lato Bold"/>
              </a:rPr>
              <a:t>Information</a:t>
            </a:r>
            <a:r>
              <a:rPr lang="en-US" sz="1599" dirty="0">
                <a:solidFill>
                  <a:srgbClr val="233937"/>
                </a:solidFill>
                <a:latin typeface="Lato"/>
              </a:rPr>
              <a:t>" tab to enable increased login controls based on your Microsoft 365 and Google G-Suite requirements</a:t>
            </a:r>
          </a:p>
          <a:p>
            <a:pPr algn="l">
              <a:lnSpc>
                <a:spcPts val="2687"/>
              </a:lnSpc>
              <a:spcBef>
                <a:spcPct val="0"/>
              </a:spcBef>
            </a:pPr>
            <a:r>
              <a:rPr lang="en-US" sz="1599" u="sng" dirty="0">
                <a:solidFill>
                  <a:srgbClr val="308C83"/>
                </a:solidFill>
                <a:latin typeface="Lato"/>
                <a:hlinkClick r:id="rId8">
                  <a:extLst>
                    <a:ext uri="{A12FA001-AC4F-418D-AE19-62706E023703}">
                      <ahyp:hlinkClr xmlns:ahyp="http://schemas.microsoft.com/office/drawing/2018/hyperlinkcolor" val="tx"/>
                    </a:ext>
                  </a:extLst>
                </a:hlinkClick>
              </a:rPr>
              <a:t>Detailed Information Guide</a:t>
            </a:r>
            <a:endParaRPr lang="en-US" sz="1599" u="sng" dirty="0">
              <a:solidFill>
                <a:srgbClr val="308C83"/>
              </a:solidFill>
              <a:latin typeface="Lato"/>
            </a:endParaRPr>
          </a:p>
        </p:txBody>
      </p:sp>
      <p:grpSp>
        <p:nvGrpSpPr>
          <p:cNvPr id="42" name="Group 35">
            <a:extLst>
              <a:ext uri="{FF2B5EF4-FFF2-40B4-BE49-F238E27FC236}">
                <a16:creationId xmlns:a16="http://schemas.microsoft.com/office/drawing/2014/main" id="{B00F507C-8FB1-DB5F-868C-D62CE9F5BB6F}"/>
              </a:ext>
            </a:extLst>
          </p:cNvPr>
          <p:cNvGrpSpPr/>
          <p:nvPr/>
        </p:nvGrpSpPr>
        <p:grpSpPr>
          <a:xfrm>
            <a:off x="5613481" y="687079"/>
            <a:ext cx="1425042" cy="222885"/>
            <a:chOff x="0" y="0"/>
            <a:chExt cx="1900056" cy="297180"/>
          </a:xfrm>
        </p:grpSpPr>
        <p:sp>
          <p:nvSpPr>
            <p:cNvPr id="43" name="TextBox 36">
              <a:hlinkClick r:id="rId9"/>
              <a:extLst>
                <a:ext uri="{FF2B5EF4-FFF2-40B4-BE49-F238E27FC236}">
                  <a16:creationId xmlns:a16="http://schemas.microsoft.com/office/drawing/2014/main" id="{8507E189-14C6-0501-1FE9-F0D33C2C71F9}"/>
                </a:ext>
              </a:extLst>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44" name="Picture 37">
              <a:hlinkClick r:id="rId9"/>
              <a:extLst>
                <a:ext uri="{FF2B5EF4-FFF2-40B4-BE49-F238E27FC236}">
                  <a16:creationId xmlns:a16="http://schemas.microsoft.com/office/drawing/2014/main" id="{FEB9617D-2597-85BF-9BED-4DE6B2D94E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363220" cy="297180"/>
            </a:xfrm>
            <a:prstGeom prst="rect">
              <a:avLst/>
            </a:prstGeom>
          </p:spPr>
        </p:pic>
      </p:grpSp>
      <p:sp>
        <p:nvSpPr>
          <p:cNvPr id="45" name="AutoShape 15">
            <a:extLst>
              <a:ext uri="{FF2B5EF4-FFF2-40B4-BE49-F238E27FC236}">
                <a16:creationId xmlns:a16="http://schemas.microsoft.com/office/drawing/2014/main" id="{C64FAE71-EB65-FB5C-900E-20300EAC95AD}"/>
              </a:ext>
            </a:extLst>
          </p:cNvPr>
          <p:cNvSpPr/>
          <p:nvPr/>
        </p:nvSpPr>
        <p:spPr>
          <a:xfrm>
            <a:off x="423351" y="2374900"/>
            <a:ext cx="6690798" cy="0"/>
          </a:xfrm>
          <a:prstGeom prst="line">
            <a:avLst/>
          </a:prstGeom>
          <a:ln w="28575" cap="rnd">
            <a:solidFill>
              <a:srgbClr val="C1DDD8"/>
            </a:solidFill>
            <a:prstDash val="solid"/>
            <a:headEnd type="none" w="sm" len="sm"/>
            <a:tailEnd type="none" w="sm" len="sm"/>
          </a:ln>
        </p:spPr>
      </p:sp>
      <p:grpSp>
        <p:nvGrpSpPr>
          <p:cNvPr id="46" name="Group 3">
            <a:extLst>
              <a:ext uri="{FF2B5EF4-FFF2-40B4-BE49-F238E27FC236}">
                <a16:creationId xmlns:a16="http://schemas.microsoft.com/office/drawing/2014/main" id="{46D2B3A1-56A2-CDC1-B649-3BB23F660909}"/>
              </a:ext>
            </a:extLst>
          </p:cNvPr>
          <p:cNvGrpSpPr/>
          <p:nvPr/>
        </p:nvGrpSpPr>
        <p:grpSpPr>
          <a:xfrm>
            <a:off x="616488" y="7861762"/>
            <a:ext cx="170908" cy="170908"/>
            <a:chOff x="0" y="0"/>
            <a:chExt cx="6350000" cy="6350000"/>
          </a:xfrm>
        </p:grpSpPr>
        <p:sp>
          <p:nvSpPr>
            <p:cNvPr id="47" name="Freeform 4">
              <a:extLst>
                <a:ext uri="{FF2B5EF4-FFF2-40B4-BE49-F238E27FC236}">
                  <a16:creationId xmlns:a16="http://schemas.microsoft.com/office/drawing/2014/main" id="{BCF583F8-BAF4-D21C-6477-5E6B5DEF32A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48" name="Group 5">
            <a:extLst>
              <a:ext uri="{FF2B5EF4-FFF2-40B4-BE49-F238E27FC236}">
                <a16:creationId xmlns:a16="http://schemas.microsoft.com/office/drawing/2014/main" id="{B1EAF85A-AD21-8667-6A39-5B69B768A1DC}"/>
              </a:ext>
            </a:extLst>
          </p:cNvPr>
          <p:cNvGrpSpPr/>
          <p:nvPr/>
        </p:nvGrpSpPr>
        <p:grpSpPr>
          <a:xfrm>
            <a:off x="616488" y="7227611"/>
            <a:ext cx="170908" cy="170908"/>
            <a:chOff x="0" y="0"/>
            <a:chExt cx="6350000" cy="6350000"/>
          </a:xfrm>
        </p:grpSpPr>
        <p:sp>
          <p:nvSpPr>
            <p:cNvPr id="49" name="Freeform 6">
              <a:extLst>
                <a:ext uri="{FF2B5EF4-FFF2-40B4-BE49-F238E27FC236}">
                  <a16:creationId xmlns:a16="http://schemas.microsoft.com/office/drawing/2014/main" id="{76EC863F-6CF5-868D-20B1-64C39DAFE15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50" name="TextBox 8">
            <a:extLst>
              <a:ext uri="{FF2B5EF4-FFF2-40B4-BE49-F238E27FC236}">
                <a16:creationId xmlns:a16="http://schemas.microsoft.com/office/drawing/2014/main" id="{EFC995EF-F1C4-F812-029B-6DC186BCD5E0}"/>
              </a:ext>
            </a:extLst>
          </p:cNvPr>
          <p:cNvSpPr txBox="1"/>
          <p:nvPr/>
        </p:nvSpPr>
        <p:spPr>
          <a:xfrm>
            <a:off x="661040" y="6630145"/>
            <a:ext cx="6565898"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5. SET UP AUTOMATED PHISHING</a:t>
            </a:r>
          </a:p>
        </p:txBody>
      </p:sp>
      <p:sp>
        <p:nvSpPr>
          <p:cNvPr id="51" name="TextBox 9">
            <a:extLst>
              <a:ext uri="{FF2B5EF4-FFF2-40B4-BE49-F238E27FC236}">
                <a16:creationId xmlns:a16="http://schemas.microsoft.com/office/drawing/2014/main" id="{CFE90A9C-1087-F366-827C-44E4B13FD8BC}"/>
              </a:ext>
            </a:extLst>
          </p:cNvPr>
          <p:cNvSpPr txBox="1"/>
          <p:nvPr/>
        </p:nvSpPr>
        <p:spPr>
          <a:xfrm>
            <a:off x="1037827" y="7103123"/>
            <a:ext cx="6109847" cy="995850"/>
          </a:xfrm>
          <a:prstGeom prst="rect">
            <a:avLst/>
          </a:prstGeom>
        </p:spPr>
        <p:txBody>
          <a:bodyPr lIns="0" tIns="0" rIns="0" bIns="0" rtlCol="0" anchor="t">
            <a:spAutoFit/>
          </a:bodyPr>
          <a:lstStyle/>
          <a:p>
            <a:pPr>
              <a:lnSpc>
                <a:spcPts val="2687"/>
              </a:lnSpc>
            </a:pPr>
            <a:r>
              <a:rPr lang="en-US" sz="1599" dirty="0">
                <a:solidFill>
                  <a:srgbClr val="233937"/>
                </a:solidFill>
                <a:latin typeface="Lato"/>
              </a:rPr>
              <a:t>Set up inside the "</a:t>
            </a:r>
            <a:r>
              <a:rPr lang="en-US" sz="1599" dirty="0">
                <a:solidFill>
                  <a:srgbClr val="233937"/>
                </a:solidFill>
                <a:latin typeface="Lato Bold"/>
              </a:rPr>
              <a:t>Phishing</a:t>
            </a:r>
            <a:r>
              <a:rPr lang="en-US" sz="1599" dirty="0">
                <a:solidFill>
                  <a:srgbClr val="233937"/>
                </a:solidFill>
                <a:latin typeface="Lato"/>
              </a:rPr>
              <a:t>" tab for your customer's account</a:t>
            </a:r>
          </a:p>
          <a:p>
            <a:pPr>
              <a:lnSpc>
                <a:spcPts val="2687"/>
              </a:lnSpc>
            </a:pPr>
            <a:r>
              <a:rPr lang="en-US" sz="1599" dirty="0">
                <a:solidFill>
                  <a:srgbClr val="233937"/>
                </a:solidFill>
                <a:latin typeface="Lato"/>
              </a:rPr>
              <a:t>Click the "</a:t>
            </a:r>
            <a:r>
              <a:rPr lang="en-US" sz="1599" dirty="0">
                <a:solidFill>
                  <a:srgbClr val="233937"/>
                </a:solidFill>
                <a:latin typeface="Lato Bold"/>
              </a:rPr>
              <a:t>New Phishing Campaign</a:t>
            </a:r>
            <a:r>
              <a:rPr lang="en-US" sz="1599" dirty="0">
                <a:solidFill>
                  <a:srgbClr val="233937"/>
                </a:solidFill>
                <a:latin typeface="Lato"/>
              </a:rPr>
              <a:t>" button</a:t>
            </a:r>
          </a:p>
          <a:p>
            <a:pPr algn="l">
              <a:lnSpc>
                <a:spcPts val="2687"/>
              </a:lnSpc>
              <a:spcBef>
                <a:spcPct val="0"/>
              </a:spcBef>
            </a:pPr>
            <a:r>
              <a:rPr lang="en-US" sz="1599" dirty="0">
                <a:solidFill>
                  <a:srgbClr val="233937"/>
                </a:solidFill>
                <a:latin typeface="Lato"/>
              </a:rPr>
              <a:t>Configure your automated and ongoing phishing simulations:</a:t>
            </a:r>
          </a:p>
        </p:txBody>
      </p:sp>
      <p:grpSp>
        <p:nvGrpSpPr>
          <p:cNvPr id="52" name="Group 15">
            <a:extLst>
              <a:ext uri="{FF2B5EF4-FFF2-40B4-BE49-F238E27FC236}">
                <a16:creationId xmlns:a16="http://schemas.microsoft.com/office/drawing/2014/main" id="{002A3369-FB81-E033-D94C-ED24C187976A}"/>
              </a:ext>
            </a:extLst>
          </p:cNvPr>
          <p:cNvGrpSpPr/>
          <p:nvPr/>
        </p:nvGrpSpPr>
        <p:grpSpPr>
          <a:xfrm>
            <a:off x="5658033" y="6673424"/>
            <a:ext cx="1425042" cy="222885"/>
            <a:chOff x="0" y="0"/>
            <a:chExt cx="1900056" cy="297180"/>
          </a:xfrm>
        </p:grpSpPr>
        <p:sp>
          <p:nvSpPr>
            <p:cNvPr id="53" name="TextBox 16">
              <a:hlinkClick r:id="rId4"/>
              <a:extLst>
                <a:ext uri="{FF2B5EF4-FFF2-40B4-BE49-F238E27FC236}">
                  <a16:creationId xmlns:a16="http://schemas.microsoft.com/office/drawing/2014/main" id="{29AFEF60-A96C-B9C9-E3C3-28BD533CB0FE}"/>
                </a:ext>
              </a:extLst>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54" name="Picture 17">
              <a:hlinkClick r:id="rId4"/>
              <a:extLst>
                <a:ext uri="{FF2B5EF4-FFF2-40B4-BE49-F238E27FC236}">
                  <a16:creationId xmlns:a16="http://schemas.microsoft.com/office/drawing/2014/main" id="{4DC3F0B0-54A9-CB08-6973-3508B81D4F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363220" cy="297180"/>
            </a:xfrm>
            <a:prstGeom prst="rect">
              <a:avLst/>
            </a:prstGeom>
          </p:spPr>
        </p:pic>
      </p:grpSp>
      <p:sp>
        <p:nvSpPr>
          <p:cNvPr id="56" name="TextBox 55">
            <a:extLst>
              <a:ext uri="{FF2B5EF4-FFF2-40B4-BE49-F238E27FC236}">
                <a16:creationId xmlns:a16="http://schemas.microsoft.com/office/drawing/2014/main" id="{CD6EA3FE-C1A7-FBBB-2415-BE747AD32D5D}"/>
              </a:ext>
            </a:extLst>
          </p:cNvPr>
          <p:cNvSpPr txBox="1"/>
          <p:nvPr/>
        </p:nvSpPr>
        <p:spPr>
          <a:xfrm>
            <a:off x="1037827" y="8100816"/>
            <a:ext cx="6179601" cy="1656159"/>
          </a:xfrm>
          <a:prstGeom prst="rect">
            <a:avLst/>
          </a:prstGeom>
          <a:noFill/>
        </p:spPr>
        <p:txBody>
          <a:bodyPr wrap="square">
            <a:spAutoFit/>
          </a:bodyPr>
          <a:lstStyle/>
          <a:p>
            <a:pPr marL="323850" lvl="1" indent="-161925">
              <a:lnSpc>
                <a:spcPts val="2520"/>
              </a:lnSpc>
              <a:buFont typeface="Arial"/>
              <a:buChar char="•"/>
            </a:pPr>
            <a:r>
              <a:rPr lang="en-US" sz="1500" dirty="0">
                <a:solidFill>
                  <a:srgbClr val="233937"/>
                </a:solidFill>
                <a:latin typeface="Lato"/>
              </a:rPr>
              <a:t>Select the campaign frequency? Weekly? Bi-Weekly? Monthly?</a:t>
            </a:r>
          </a:p>
          <a:p>
            <a:pPr marL="323850" lvl="1" indent="-161925">
              <a:lnSpc>
                <a:spcPts val="2520"/>
              </a:lnSpc>
              <a:buFont typeface="Arial"/>
              <a:buChar char="•"/>
            </a:pPr>
            <a:r>
              <a:rPr lang="en-US" sz="1500" dirty="0">
                <a:solidFill>
                  <a:srgbClr val="233937"/>
                </a:solidFill>
                <a:latin typeface="Lato"/>
              </a:rPr>
              <a:t>Select the start/end dates? We recommend setting for two years</a:t>
            </a:r>
          </a:p>
          <a:p>
            <a:pPr marL="647700" lvl="2" indent="-215900">
              <a:lnSpc>
                <a:spcPts val="2520"/>
              </a:lnSpc>
              <a:buFont typeface="Arial"/>
              <a:buChar char="⚬"/>
            </a:pPr>
            <a:r>
              <a:rPr lang="en-US" sz="1500" dirty="0">
                <a:solidFill>
                  <a:srgbClr val="233937"/>
                </a:solidFill>
                <a:latin typeface="Lato"/>
              </a:rPr>
              <a:t>Select your client’s time zone and the business hours you’d wish for them to receive the simulations between</a:t>
            </a:r>
          </a:p>
          <a:p>
            <a:pPr marL="323850" lvl="1" indent="-161925">
              <a:lnSpc>
                <a:spcPts val="2520"/>
              </a:lnSpc>
              <a:buFont typeface="Arial"/>
              <a:buChar char="•"/>
            </a:pPr>
            <a:r>
              <a:rPr lang="en-US" sz="1500" dirty="0">
                <a:solidFill>
                  <a:srgbClr val="233937"/>
                </a:solidFill>
                <a:latin typeface="Lato"/>
              </a:rPr>
              <a:t>Notifications can be sent two days prior to campaign launch</a:t>
            </a:r>
          </a:p>
        </p:txBody>
      </p:sp>
      <p:sp>
        <p:nvSpPr>
          <p:cNvPr id="58" name="TextBox 57">
            <a:extLst>
              <a:ext uri="{FF2B5EF4-FFF2-40B4-BE49-F238E27FC236}">
                <a16:creationId xmlns:a16="http://schemas.microsoft.com/office/drawing/2014/main" id="{435608B4-39FB-B2DE-B60F-5F5CA93A03AC}"/>
              </a:ext>
            </a:extLst>
          </p:cNvPr>
          <p:cNvSpPr txBox="1"/>
          <p:nvPr/>
        </p:nvSpPr>
        <p:spPr>
          <a:xfrm>
            <a:off x="3054350" y="9777968"/>
            <a:ext cx="1447800" cy="369332"/>
          </a:xfrm>
          <a:prstGeom prst="rect">
            <a:avLst/>
          </a:prstGeom>
          <a:noFill/>
        </p:spPr>
        <p:txBody>
          <a:bodyPr wrap="square">
            <a:spAutoFit/>
          </a:bodyPr>
          <a:lstStyle/>
          <a:p>
            <a:r>
              <a:rPr lang="en-US" sz="1800" b="1" dirty="0">
                <a:solidFill>
                  <a:srgbClr val="233937"/>
                </a:solidFill>
                <a:latin typeface="Lato"/>
              </a:rPr>
              <a:t>Continued…</a:t>
            </a:r>
            <a:endParaRPr lang="en-US" b="1" dirty="0"/>
          </a:p>
        </p:txBody>
      </p:sp>
      <p:sp>
        <p:nvSpPr>
          <p:cNvPr id="59" name="AutoShape 15">
            <a:extLst>
              <a:ext uri="{FF2B5EF4-FFF2-40B4-BE49-F238E27FC236}">
                <a16:creationId xmlns:a16="http://schemas.microsoft.com/office/drawing/2014/main" id="{D30DB16A-BB0D-B607-A7BA-9440F6BA2ABB}"/>
              </a:ext>
            </a:extLst>
          </p:cNvPr>
          <p:cNvSpPr/>
          <p:nvPr/>
        </p:nvSpPr>
        <p:spPr>
          <a:xfrm>
            <a:off x="392277" y="6565900"/>
            <a:ext cx="6690798" cy="0"/>
          </a:xfrm>
          <a:prstGeom prst="line">
            <a:avLst/>
          </a:prstGeom>
          <a:ln w="28575" cap="rnd">
            <a:solidFill>
              <a:srgbClr val="C1DDD8"/>
            </a:solidFill>
            <a:prstDash val="solid"/>
            <a:headEnd type="none" w="sm" len="sm"/>
            <a:tailEnd type="none" w="sm" len="sm"/>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5" name="Group 5"/>
          <p:cNvGrpSpPr/>
          <p:nvPr/>
        </p:nvGrpSpPr>
        <p:grpSpPr>
          <a:xfrm>
            <a:off x="571936" y="1194530"/>
            <a:ext cx="170908" cy="17090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7" name="AutoShape 7"/>
          <p:cNvSpPr/>
          <p:nvPr/>
        </p:nvSpPr>
        <p:spPr>
          <a:xfrm rot="-5400000">
            <a:off x="3527821" y="6691334"/>
            <a:ext cx="504357" cy="7560000"/>
          </a:xfrm>
          <a:prstGeom prst="rect">
            <a:avLst/>
          </a:prstGeom>
          <a:solidFill>
            <a:srgbClr val="C1DDD8"/>
          </a:solidFill>
        </p:spPr>
      </p:sp>
      <p:sp>
        <p:nvSpPr>
          <p:cNvPr id="8" name="TextBox 8"/>
          <p:cNvSpPr txBox="1"/>
          <p:nvPr/>
        </p:nvSpPr>
        <p:spPr>
          <a:xfrm>
            <a:off x="616488" y="643800"/>
            <a:ext cx="6565898"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5. AUTOMATED PHISHING (CONTINUED)</a:t>
            </a:r>
          </a:p>
        </p:txBody>
      </p:sp>
      <p:sp>
        <p:nvSpPr>
          <p:cNvPr id="11" name="TextBox 11"/>
          <p:cNvSpPr txBox="1"/>
          <p:nvPr/>
        </p:nvSpPr>
        <p:spPr>
          <a:xfrm>
            <a:off x="833664" y="1141869"/>
            <a:ext cx="6291735" cy="4128631"/>
          </a:xfrm>
          <a:prstGeom prst="rect">
            <a:avLst/>
          </a:prstGeom>
        </p:spPr>
        <p:txBody>
          <a:bodyPr lIns="0" tIns="0" rIns="0" bIns="0" rtlCol="0" anchor="t">
            <a:spAutoFit/>
          </a:bodyPr>
          <a:lstStyle/>
          <a:p>
            <a:pPr marL="323850" lvl="1" indent="-161925">
              <a:lnSpc>
                <a:spcPts val="2520"/>
              </a:lnSpc>
              <a:buFont typeface="Arial"/>
              <a:buChar char="•"/>
            </a:pPr>
            <a:r>
              <a:rPr lang="en-US" sz="1500" dirty="0">
                <a:solidFill>
                  <a:srgbClr val="233937"/>
                </a:solidFill>
                <a:latin typeface="Lato"/>
              </a:rPr>
              <a:t>Who do you want to enroll in the ongoing campaign?</a:t>
            </a:r>
          </a:p>
          <a:p>
            <a:pPr marL="647700" lvl="2" indent="-215900">
              <a:lnSpc>
                <a:spcPts val="2520"/>
              </a:lnSpc>
              <a:buFont typeface="Arial"/>
              <a:buChar char="⚬"/>
            </a:pPr>
            <a:r>
              <a:rPr lang="en-US" sz="1500" dirty="0">
                <a:solidFill>
                  <a:srgbClr val="233937"/>
                </a:solidFill>
                <a:latin typeface="Lato"/>
              </a:rPr>
              <a:t>Click the "</a:t>
            </a:r>
            <a:r>
              <a:rPr lang="en-US" sz="1500" dirty="0">
                <a:solidFill>
                  <a:srgbClr val="233937"/>
                </a:solidFill>
                <a:latin typeface="Lato Bold"/>
              </a:rPr>
              <a:t>Include new users</a:t>
            </a:r>
            <a:r>
              <a:rPr lang="en-US" sz="1500" dirty="0">
                <a:solidFill>
                  <a:srgbClr val="233937"/>
                </a:solidFill>
                <a:latin typeface="Lato"/>
              </a:rPr>
              <a:t>" to automatically enroll users created after your configuration has been set</a:t>
            </a:r>
          </a:p>
          <a:p>
            <a:pPr marL="323850" lvl="1" indent="-161925">
              <a:lnSpc>
                <a:spcPts val="2520"/>
              </a:lnSpc>
              <a:buFont typeface="Arial"/>
              <a:buChar char="•"/>
            </a:pPr>
            <a:r>
              <a:rPr lang="en-US" sz="1500" dirty="0">
                <a:solidFill>
                  <a:srgbClr val="233937"/>
                </a:solidFill>
                <a:latin typeface="Lato"/>
              </a:rPr>
              <a:t>Which campaigns would you like to send?</a:t>
            </a:r>
          </a:p>
          <a:p>
            <a:pPr marL="647700" lvl="2" indent="-215900">
              <a:lnSpc>
                <a:spcPts val="2520"/>
              </a:lnSpc>
              <a:buFont typeface="Arial"/>
              <a:buChar char="⚬"/>
            </a:pPr>
            <a:r>
              <a:rPr lang="en-US" sz="1500" dirty="0">
                <a:solidFill>
                  <a:srgbClr val="233937"/>
                </a:solidFill>
                <a:latin typeface="Lato"/>
              </a:rPr>
              <a:t>Select all your scenarios using the checkboxes at the left. </a:t>
            </a:r>
          </a:p>
          <a:p>
            <a:pPr marL="647700" lvl="2" indent="-215900">
              <a:lnSpc>
                <a:spcPts val="2520"/>
              </a:lnSpc>
              <a:buFont typeface="Arial"/>
              <a:buChar char="⚬"/>
            </a:pPr>
            <a:r>
              <a:rPr lang="en-US" sz="1500" dirty="0">
                <a:solidFill>
                  <a:srgbClr val="233937"/>
                </a:solidFill>
                <a:latin typeface="Lato"/>
              </a:rPr>
              <a:t>Scenarios listed as “Yes” for </a:t>
            </a:r>
            <a:r>
              <a:rPr lang="en-US" sz="1500" b="1" dirty="0">
                <a:solidFill>
                  <a:srgbClr val="233937"/>
                </a:solidFill>
                <a:latin typeface="Lato"/>
              </a:rPr>
              <a:t>Capture Submitted Data </a:t>
            </a:r>
            <a:r>
              <a:rPr lang="en-US" sz="1500" dirty="0">
                <a:solidFill>
                  <a:srgbClr val="233937"/>
                </a:solidFill>
                <a:latin typeface="Lato"/>
              </a:rPr>
              <a:t>will link the user to a simulated phishing landing page encouraging them to submit more information. More points will be taken off their ESS</a:t>
            </a:r>
          </a:p>
          <a:p>
            <a:pPr marL="647700" lvl="2" indent="-215900">
              <a:lnSpc>
                <a:spcPts val="2520"/>
              </a:lnSpc>
              <a:buFont typeface="Arial"/>
              <a:buChar char="⚬"/>
            </a:pPr>
            <a:r>
              <a:rPr lang="en-US" sz="1500" dirty="0">
                <a:solidFill>
                  <a:srgbClr val="233937"/>
                </a:solidFill>
                <a:latin typeface="Lato"/>
              </a:rPr>
              <a:t>Scenarios can now be </a:t>
            </a:r>
            <a:r>
              <a:rPr lang="en-US" sz="1500" u="sng" dirty="0">
                <a:solidFill>
                  <a:srgbClr val="233937"/>
                </a:solidFill>
                <a:latin typeface="Lato"/>
              </a:rPr>
              <a:t>randomized</a:t>
            </a:r>
            <a:r>
              <a:rPr lang="en-US" sz="1500" dirty="0">
                <a:solidFill>
                  <a:srgbClr val="233937"/>
                </a:solidFill>
                <a:latin typeface="Lato"/>
              </a:rPr>
              <a:t> giving unique scenarios to users</a:t>
            </a:r>
          </a:p>
          <a:p>
            <a:pPr marL="647700" lvl="2" indent="-215900">
              <a:lnSpc>
                <a:spcPts val="2520"/>
              </a:lnSpc>
              <a:buFont typeface="Arial"/>
              <a:buChar char="⚬"/>
            </a:pPr>
            <a:r>
              <a:rPr lang="en-US" sz="1500" dirty="0">
                <a:solidFill>
                  <a:srgbClr val="233937"/>
                </a:solidFill>
                <a:latin typeface="Lato"/>
              </a:rPr>
              <a:t>Selecting "</a:t>
            </a:r>
            <a:r>
              <a:rPr lang="en-US" sz="1500" dirty="0">
                <a:solidFill>
                  <a:srgbClr val="233937"/>
                </a:solidFill>
                <a:latin typeface="Lato Bold"/>
              </a:rPr>
              <a:t>Reuse Campaign</a:t>
            </a:r>
            <a:r>
              <a:rPr lang="en-US" sz="1500" dirty="0">
                <a:solidFill>
                  <a:srgbClr val="233937"/>
                </a:solidFill>
                <a:latin typeface="Lato"/>
              </a:rPr>
              <a:t>" toggle will reuse campaigns over the duration of the campaigns</a:t>
            </a:r>
          </a:p>
          <a:p>
            <a:pPr marL="647700" lvl="2" indent="-215900">
              <a:lnSpc>
                <a:spcPts val="2520"/>
              </a:lnSpc>
              <a:buFont typeface="Arial"/>
              <a:buChar char="⚬"/>
            </a:pPr>
            <a:r>
              <a:rPr lang="en-US" sz="1500" dirty="0">
                <a:solidFill>
                  <a:srgbClr val="233937"/>
                </a:solidFill>
                <a:latin typeface="Lato"/>
              </a:rPr>
              <a:t>Selecting "</a:t>
            </a:r>
            <a:r>
              <a:rPr lang="en-US" sz="1500" dirty="0">
                <a:solidFill>
                  <a:srgbClr val="233937"/>
                </a:solidFill>
                <a:latin typeface="Lato Bold"/>
              </a:rPr>
              <a:t>Include New Scenarios</a:t>
            </a:r>
            <a:r>
              <a:rPr lang="en-US" sz="1500" dirty="0">
                <a:solidFill>
                  <a:srgbClr val="233937"/>
                </a:solidFill>
                <a:latin typeface="Lato"/>
              </a:rPr>
              <a:t>" automatically includes new scenarios created after your configuration has been set</a:t>
            </a:r>
          </a:p>
        </p:txBody>
      </p:sp>
      <p:sp>
        <p:nvSpPr>
          <p:cNvPr id="12" name="TextBox 12"/>
          <p:cNvSpPr txBox="1"/>
          <p:nvPr/>
        </p:nvSpPr>
        <p:spPr>
          <a:xfrm>
            <a:off x="1034653" y="5332234"/>
            <a:ext cx="6269458" cy="312039"/>
          </a:xfrm>
          <a:prstGeom prst="rect">
            <a:avLst/>
          </a:prstGeom>
        </p:spPr>
        <p:txBody>
          <a:bodyPr lIns="0" tIns="0" rIns="0" bIns="0" rtlCol="0" anchor="t">
            <a:spAutoFit/>
          </a:bodyPr>
          <a:lstStyle/>
          <a:p>
            <a:pPr algn="l">
              <a:lnSpc>
                <a:spcPts val="2687"/>
              </a:lnSpc>
              <a:spcBef>
                <a:spcPct val="0"/>
              </a:spcBef>
            </a:pPr>
            <a:r>
              <a:rPr lang="en-US" sz="1599" u="sng" dirty="0">
                <a:solidFill>
                  <a:srgbClr val="308C83"/>
                </a:solidFill>
                <a:latin typeface="Lato"/>
                <a:hlinkClick r:id="rId3">
                  <a:extLst>
                    <a:ext uri="{A12FA001-AC4F-418D-AE19-62706E023703}">
                      <ahyp:hlinkClr xmlns:ahyp="http://schemas.microsoft.com/office/drawing/2018/hyperlinkcolor" val="tx"/>
                    </a:ext>
                  </a:extLst>
                </a:hlinkClick>
              </a:rPr>
              <a:t>Detailed Information Guide</a:t>
            </a:r>
            <a:endParaRPr lang="en-US" sz="1599" u="sng" dirty="0">
              <a:solidFill>
                <a:srgbClr val="308C83"/>
              </a:solidFill>
              <a:latin typeface="Lato"/>
            </a:endParaRPr>
          </a:p>
        </p:txBody>
      </p:sp>
      <p:grpSp>
        <p:nvGrpSpPr>
          <p:cNvPr id="13" name="Group 13"/>
          <p:cNvGrpSpPr/>
          <p:nvPr/>
        </p:nvGrpSpPr>
        <p:grpSpPr>
          <a:xfrm>
            <a:off x="613313" y="5440900"/>
            <a:ext cx="170908" cy="17090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15" name="Group 15"/>
          <p:cNvGrpSpPr/>
          <p:nvPr/>
        </p:nvGrpSpPr>
        <p:grpSpPr>
          <a:xfrm>
            <a:off x="5613481" y="687079"/>
            <a:ext cx="1425042" cy="222885"/>
            <a:chOff x="0" y="0"/>
            <a:chExt cx="1900056" cy="297180"/>
          </a:xfrm>
        </p:grpSpPr>
        <p:sp>
          <p:nvSpPr>
            <p:cNvPr id="16" name="TextBox 16">
              <a:hlinkClick r:id="rId4"/>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17" name="Picture 17">
              <a:hlinkClick r:id="rId4"/>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363220" cy="297180"/>
            </a:xfrm>
            <a:prstGeom prst="rect">
              <a:avLst/>
            </a:prstGeom>
          </p:spPr>
        </p:pic>
      </p:grpSp>
      <p:sp>
        <p:nvSpPr>
          <p:cNvPr id="18" name="TextBox 23">
            <a:extLst>
              <a:ext uri="{FF2B5EF4-FFF2-40B4-BE49-F238E27FC236}">
                <a16:creationId xmlns:a16="http://schemas.microsoft.com/office/drawing/2014/main" id="{75BA1463-552C-4B9A-8BB0-4F450D73DED2}"/>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7">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grpSp>
        <p:nvGrpSpPr>
          <p:cNvPr id="10" name="Group 8">
            <a:extLst>
              <a:ext uri="{FF2B5EF4-FFF2-40B4-BE49-F238E27FC236}">
                <a16:creationId xmlns:a16="http://schemas.microsoft.com/office/drawing/2014/main" id="{64A0F94D-3098-09EA-47E4-31798474DA8F}"/>
              </a:ext>
            </a:extLst>
          </p:cNvPr>
          <p:cNvGrpSpPr/>
          <p:nvPr/>
        </p:nvGrpSpPr>
        <p:grpSpPr>
          <a:xfrm>
            <a:off x="613694" y="7659119"/>
            <a:ext cx="170908" cy="170908"/>
            <a:chOff x="0" y="0"/>
            <a:chExt cx="6350000" cy="6350000"/>
          </a:xfrm>
        </p:grpSpPr>
        <p:sp>
          <p:nvSpPr>
            <p:cNvPr id="19" name="Freeform 9">
              <a:extLst>
                <a:ext uri="{FF2B5EF4-FFF2-40B4-BE49-F238E27FC236}">
                  <a16:creationId xmlns:a16="http://schemas.microsoft.com/office/drawing/2014/main" id="{608DC0F9-55D7-7AEF-300F-F2BF24D17FE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22" name="Group 12">
            <a:extLst>
              <a:ext uri="{FF2B5EF4-FFF2-40B4-BE49-F238E27FC236}">
                <a16:creationId xmlns:a16="http://schemas.microsoft.com/office/drawing/2014/main" id="{51ED68D8-5838-B0A4-7CEF-61B9CE5C950B}"/>
              </a:ext>
            </a:extLst>
          </p:cNvPr>
          <p:cNvGrpSpPr/>
          <p:nvPr/>
        </p:nvGrpSpPr>
        <p:grpSpPr>
          <a:xfrm>
            <a:off x="616488" y="6601521"/>
            <a:ext cx="170908" cy="170908"/>
            <a:chOff x="0" y="0"/>
            <a:chExt cx="6350000" cy="6350000"/>
          </a:xfrm>
        </p:grpSpPr>
        <p:sp>
          <p:nvSpPr>
            <p:cNvPr id="23" name="Freeform 13">
              <a:extLst>
                <a:ext uri="{FF2B5EF4-FFF2-40B4-BE49-F238E27FC236}">
                  <a16:creationId xmlns:a16="http://schemas.microsoft.com/office/drawing/2014/main" id="{9D181D09-01E5-36FB-9BE0-3C51BBA1FE6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24" name="AutoShape 14">
            <a:extLst>
              <a:ext uri="{FF2B5EF4-FFF2-40B4-BE49-F238E27FC236}">
                <a16:creationId xmlns:a16="http://schemas.microsoft.com/office/drawing/2014/main" id="{0899A7A5-E553-988D-460B-8E217F950074}"/>
              </a:ext>
            </a:extLst>
          </p:cNvPr>
          <p:cNvSpPr/>
          <p:nvPr/>
        </p:nvSpPr>
        <p:spPr>
          <a:xfrm>
            <a:off x="616488" y="5886588"/>
            <a:ext cx="6690798" cy="0"/>
          </a:xfrm>
          <a:prstGeom prst="line">
            <a:avLst/>
          </a:prstGeom>
          <a:ln w="28575" cap="rnd">
            <a:solidFill>
              <a:srgbClr val="C1DDD8"/>
            </a:solidFill>
            <a:prstDash val="solid"/>
            <a:headEnd type="none" w="sm" len="sm"/>
            <a:tailEnd type="none" w="sm" len="sm"/>
          </a:ln>
        </p:spPr>
      </p:sp>
      <p:grpSp>
        <p:nvGrpSpPr>
          <p:cNvPr id="25" name="Group 15">
            <a:extLst>
              <a:ext uri="{FF2B5EF4-FFF2-40B4-BE49-F238E27FC236}">
                <a16:creationId xmlns:a16="http://schemas.microsoft.com/office/drawing/2014/main" id="{6F2BBC2C-B8CE-BA6D-885E-7958B3FB0FA1}"/>
              </a:ext>
            </a:extLst>
          </p:cNvPr>
          <p:cNvGrpSpPr/>
          <p:nvPr/>
        </p:nvGrpSpPr>
        <p:grpSpPr>
          <a:xfrm>
            <a:off x="568885" y="9771405"/>
            <a:ext cx="170908" cy="170908"/>
            <a:chOff x="0" y="0"/>
            <a:chExt cx="6350000" cy="6350000"/>
          </a:xfrm>
        </p:grpSpPr>
        <p:sp>
          <p:nvSpPr>
            <p:cNvPr id="26" name="Freeform 16">
              <a:extLst>
                <a:ext uri="{FF2B5EF4-FFF2-40B4-BE49-F238E27FC236}">
                  <a16:creationId xmlns:a16="http://schemas.microsoft.com/office/drawing/2014/main" id="{76386743-6922-46A4-4CE5-5B08EAE39FD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27" name="Group 20">
            <a:extLst>
              <a:ext uri="{FF2B5EF4-FFF2-40B4-BE49-F238E27FC236}">
                <a16:creationId xmlns:a16="http://schemas.microsoft.com/office/drawing/2014/main" id="{93A10ABE-6970-E7A6-EC90-C0EC234A6428}"/>
              </a:ext>
            </a:extLst>
          </p:cNvPr>
          <p:cNvGrpSpPr/>
          <p:nvPr/>
        </p:nvGrpSpPr>
        <p:grpSpPr>
          <a:xfrm>
            <a:off x="5613481" y="6181474"/>
            <a:ext cx="1425042" cy="222885"/>
            <a:chOff x="0" y="0"/>
            <a:chExt cx="1900056" cy="297180"/>
          </a:xfrm>
        </p:grpSpPr>
        <p:sp>
          <p:nvSpPr>
            <p:cNvPr id="28" name="TextBox 21">
              <a:hlinkClick r:id="rId8"/>
              <a:extLst>
                <a:ext uri="{FF2B5EF4-FFF2-40B4-BE49-F238E27FC236}">
                  <a16:creationId xmlns:a16="http://schemas.microsoft.com/office/drawing/2014/main" id="{F389D4B5-344D-E0F3-7C82-12AAADAACFBF}"/>
                </a:ext>
              </a:extLst>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29" name="Picture 22">
              <a:hlinkClick r:id="rId8"/>
              <a:extLst>
                <a:ext uri="{FF2B5EF4-FFF2-40B4-BE49-F238E27FC236}">
                  <a16:creationId xmlns:a16="http://schemas.microsoft.com/office/drawing/2014/main" id="{11003284-5AC9-129D-AD61-056AA16714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0"/>
              <a:ext cx="363220" cy="297180"/>
            </a:xfrm>
            <a:prstGeom prst="rect">
              <a:avLst/>
            </a:prstGeom>
          </p:spPr>
        </p:pic>
      </p:grpSp>
      <p:sp>
        <p:nvSpPr>
          <p:cNvPr id="30" name="TextBox 25">
            <a:extLst>
              <a:ext uri="{FF2B5EF4-FFF2-40B4-BE49-F238E27FC236}">
                <a16:creationId xmlns:a16="http://schemas.microsoft.com/office/drawing/2014/main" id="{C464601B-EA34-58BE-CA93-2C6256EA65A9}"/>
              </a:ext>
            </a:extLst>
          </p:cNvPr>
          <p:cNvSpPr txBox="1"/>
          <p:nvPr/>
        </p:nvSpPr>
        <p:spPr>
          <a:xfrm>
            <a:off x="1037828" y="6489321"/>
            <a:ext cx="6269458" cy="649601"/>
          </a:xfrm>
          <a:prstGeom prst="rect">
            <a:avLst/>
          </a:prstGeom>
        </p:spPr>
        <p:txBody>
          <a:bodyPr lIns="0" tIns="0" rIns="0" bIns="0" rtlCol="0" anchor="t">
            <a:spAutoFit/>
          </a:bodyPr>
          <a:lstStyle/>
          <a:p>
            <a:pPr>
              <a:lnSpc>
                <a:spcPts val="2687"/>
              </a:lnSpc>
            </a:pPr>
            <a:r>
              <a:rPr lang="en-US" sz="1599" dirty="0">
                <a:solidFill>
                  <a:srgbClr val="233937"/>
                </a:solidFill>
                <a:latin typeface="Lato"/>
              </a:rPr>
              <a:t>Select the “</a:t>
            </a:r>
            <a:r>
              <a:rPr lang="en-US" sz="1599" dirty="0">
                <a:solidFill>
                  <a:srgbClr val="233937"/>
                </a:solidFill>
                <a:latin typeface="Lato Bold"/>
              </a:rPr>
              <a:t>Dark Web</a:t>
            </a:r>
            <a:r>
              <a:rPr lang="en-US" sz="1599" dirty="0">
                <a:solidFill>
                  <a:srgbClr val="233937"/>
                </a:solidFill>
                <a:latin typeface="Lato"/>
              </a:rPr>
              <a:t>" tab</a:t>
            </a:r>
          </a:p>
          <a:p>
            <a:pPr>
              <a:lnSpc>
                <a:spcPts val="2687"/>
              </a:lnSpc>
            </a:pPr>
            <a:endParaRPr lang="en-US" sz="1599" dirty="0">
              <a:solidFill>
                <a:srgbClr val="233937"/>
              </a:solidFill>
              <a:latin typeface="Lato"/>
            </a:endParaRPr>
          </a:p>
        </p:txBody>
      </p:sp>
      <p:sp>
        <p:nvSpPr>
          <p:cNvPr id="32" name="TextBox 30">
            <a:extLst>
              <a:ext uri="{FF2B5EF4-FFF2-40B4-BE49-F238E27FC236}">
                <a16:creationId xmlns:a16="http://schemas.microsoft.com/office/drawing/2014/main" id="{DCF3EF65-AF77-1E89-3D8C-7B0E71BD4817}"/>
              </a:ext>
            </a:extLst>
          </p:cNvPr>
          <p:cNvSpPr txBox="1"/>
          <p:nvPr/>
        </p:nvSpPr>
        <p:spPr>
          <a:xfrm>
            <a:off x="967948" y="9662739"/>
            <a:ext cx="6269458" cy="312039"/>
          </a:xfrm>
          <a:prstGeom prst="rect">
            <a:avLst/>
          </a:prstGeom>
        </p:spPr>
        <p:txBody>
          <a:bodyPr lIns="0" tIns="0" rIns="0" bIns="0" rtlCol="0" anchor="t">
            <a:spAutoFit/>
          </a:bodyPr>
          <a:lstStyle/>
          <a:p>
            <a:pPr algn="l">
              <a:lnSpc>
                <a:spcPts val="2687"/>
              </a:lnSpc>
              <a:spcBef>
                <a:spcPct val="0"/>
              </a:spcBef>
            </a:pPr>
            <a:r>
              <a:rPr lang="en-US" sz="1599" u="sng" dirty="0">
                <a:solidFill>
                  <a:srgbClr val="308C83"/>
                </a:solidFill>
                <a:latin typeface="Lato"/>
                <a:hlinkClick r:id="rId9">
                  <a:extLst>
                    <a:ext uri="{A12FA001-AC4F-418D-AE19-62706E023703}">
                      <ahyp:hlinkClr xmlns:ahyp="http://schemas.microsoft.com/office/drawing/2018/hyperlinkcolor" val="tx"/>
                    </a:ext>
                  </a:extLst>
                </a:hlinkClick>
              </a:rPr>
              <a:t>Detailed Information Guide</a:t>
            </a:r>
            <a:endParaRPr lang="en-US" sz="1599" u="sng" dirty="0">
              <a:solidFill>
                <a:srgbClr val="308C83"/>
              </a:solidFill>
              <a:latin typeface="Lato"/>
            </a:endParaRPr>
          </a:p>
        </p:txBody>
      </p:sp>
      <p:sp>
        <p:nvSpPr>
          <p:cNvPr id="33" name="TextBox 35">
            <a:extLst>
              <a:ext uri="{FF2B5EF4-FFF2-40B4-BE49-F238E27FC236}">
                <a16:creationId xmlns:a16="http://schemas.microsoft.com/office/drawing/2014/main" id="{751B23CE-A4B0-1C1C-B166-A6A0454C1D04}"/>
              </a:ext>
            </a:extLst>
          </p:cNvPr>
          <p:cNvSpPr txBox="1"/>
          <p:nvPr/>
        </p:nvSpPr>
        <p:spPr>
          <a:xfrm>
            <a:off x="652278" y="6101461"/>
            <a:ext cx="4954772" cy="321242"/>
          </a:xfrm>
          <a:prstGeom prst="rect">
            <a:avLst/>
          </a:prstGeom>
        </p:spPr>
        <p:txBody>
          <a:bodyPr lIns="0" tIns="0" rIns="0" bIns="0" rtlCol="0" anchor="t">
            <a:spAutoFit/>
          </a:bodyPr>
          <a:lstStyle/>
          <a:p>
            <a:pPr marL="0" lvl="0" indent="0" algn="l">
              <a:lnSpc>
                <a:spcPts val="2688"/>
              </a:lnSpc>
              <a:spcBef>
                <a:spcPct val="0"/>
              </a:spcBef>
            </a:pPr>
            <a:r>
              <a:rPr lang="en-US" sz="1600" spc="145" dirty="0">
                <a:solidFill>
                  <a:srgbClr val="233937"/>
                </a:solidFill>
                <a:latin typeface="Catamaran Bold Bold"/>
              </a:rPr>
              <a:t>6. SET UP DARK WEB MONITORING</a:t>
            </a:r>
          </a:p>
        </p:txBody>
      </p:sp>
      <p:sp>
        <p:nvSpPr>
          <p:cNvPr id="37" name="TextBox 29">
            <a:extLst>
              <a:ext uri="{FF2B5EF4-FFF2-40B4-BE49-F238E27FC236}">
                <a16:creationId xmlns:a16="http://schemas.microsoft.com/office/drawing/2014/main" id="{69CF3601-0B3F-5FCD-7596-DF52833DD7B8}"/>
              </a:ext>
            </a:extLst>
          </p:cNvPr>
          <p:cNvSpPr txBox="1"/>
          <p:nvPr/>
        </p:nvSpPr>
        <p:spPr>
          <a:xfrm>
            <a:off x="1037828" y="6904225"/>
            <a:ext cx="6291735" cy="602024"/>
          </a:xfrm>
          <a:prstGeom prst="rect">
            <a:avLst/>
          </a:prstGeom>
        </p:spPr>
        <p:txBody>
          <a:bodyPr lIns="0" tIns="0" rIns="0" bIns="0" rtlCol="0" anchor="t">
            <a:spAutoFit/>
          </a:bodyPr>
          <a:lstStyle/>
          <a:p>
            <a:pPr marL="323849" lvl="1" indent="-161925" algn="l">
              <a:lnSpc>
                <a:spcPts val="2519"/>
              </a:lnSpc>
              <a:buFont typeface="Arial"/>
              <a:buChar char="•"/>
            </a:pPr>
            <a:r>
              <a:rPr lang="en-US" sz="1499" dirty="0">
                <a:solidFill>
                  <a:srgbClr val="233937"/>
                </a:solidFill>
                <a:latin typeface="Lato"/>
              </a:rPr>
              <a:t>Add client’s domain(s) (up to 3 total) using the “Add Domains” button </a:t>
            </a:r>
          </a:p>
          <a:p>
            <a:pPr marL="323849" lvl="1" indent="-161925" algn="l">
              <a:lnSpc>
                <a:spcPts val="2519"/>
              </a:lnSpc>
              <a:buFont typeface="Arial"/>
              <a:buChar char="•"/>
            </a:pPr>
            <a:r>
              <a:rPr lang="en-US" sz="1499" dirty="0">
                <a:solidFill>
                  <a:srgbClr val="233937"/>
                </a:solidFill>
                <a:latin typeface="Lato"/>
              </a:rPr>
              <a:t>Click “Scan Domain(s)” to view results</a:t>
            </a:r>
          </a:p>
        </p:txBody>
      </p:sp>
      <p:sp>
        <p:nvSpPr>
          <p:cNvPr id="38" name="TextBox 25">
            <a:extLst>
              <a:ext uri="{FF2B5EF4-FFF2-40B4-BE49-F238E27FC236}">
                <a16:creationId xmlns:a16="http://schemas.microsoft.com/office/drawing/2014/main" id="{68DEEB98-43A4-B99A-43E6-0C4BE46F8A91}"/>
              </a:ext>
            </a:extLst>
          </p:cNvPr>
          <p:cNvSpPr txBox="1"/>
          <p:nvPr/>
        </p:nvSpPr>
        <p:spPr>
          <a:xfrm>
            <a:off x="1015551" y="7554823"/>
            <a:ext cx="6269458" cy="649601"/>
          </a:xfrm>
          <a:prstGeom prst="rect">
            <a:avLst/>
          </a:prstGeom>
        </p:spPr>
        <p:txBody>
          <a:bodyPr lIns="0" tIns="0" rIns="0" bIns="0" rtlCol="0" anchor="t">
            <a:spAutoFit/>
          </a:bodyPr>
          <a:lstStyle/>
          <a:p>
            <a:pPr>
              <a:lnSpc>
                <a:spcPts val="2687"/>
              </a:lnSpc>
            </a:pPr>
            <a:r>
              <a:rPr lang="en-US" sz="1599" dirty="0">
                <a:solidFill>
                  <a:srgbClr val="233937"/>
                </a:solidFill>
                <a:latin typeface="Lato"/>
              </a:rPr>
              <a:t>Note the “Monitoring Status” </a:t>
            </a:r>
          </a:p>
          <a:p>
            <a:pPr>
              <a:lnSpc>
                <a:spcPts val="2687"/>
              </a:lnSpc>
            </a:pPr>
            <a:endParaRPr lang="en-US" sz="1599" dirty="0">
              <a:solidFill>
                <a:srgbClr val="233937"/>
              </a:solidFill>
              <a:latin typeface="Lato"/>
            </a:endParaRPr>
          </a:p>
        </p:txBody>
      </p:sp>
      <p:sp>
        <p:nvSpPr>
          <p:cNvPr id="39" name="TextBox 29">
            <a:extLst>
              <a:ext uri="{FF2B5EF4-FFF2-40B4-BE49-F238E27FC236}">
                <a16:creationId xmlns:a16="http://schemas.microsoft.com/office/drawing/2014/main" id="{810C10A1-E00E-DAEE-349D-90C884452EFA}"/>
              </a:ext>
            </a:extLst>
          </p:cNvPr>
          <p:cNvSpPr txBox="1"/>
          <p:nvPr/>
        </p:nvSpPr>
        <p:spPr>
          <a:xfrm>
            <a:off x="992761" y="7911754"/>
            <a:ext cx="6291735" cy="602024"/>
          </a:xfrm>
          <a:prstGeom prst="rect">
            <a:avLst/>
          </a:prstGeom>
        </p:spPr>
        <p:txBody>
          <a:bodyPr lIns="0" tIns="0" rIns="0" bIns="0" rtlCol="0" anchor="t">
            <a:spAutoFit/>
          </a:bodyPr>
          <a:lstStyle/>
          <a:p>
            <a:pPr marL="323849" lvl="1" indent="-161925" algn="l">
              <a:lnSpc>
                <a:spcPts val="2519"/>
              </a:lnSpc>
              <a:buFont typeface="Arial"/>
              <a:buChar char="•"/>
            </a:pPr>
            <a:r>
              <a:rPr lang="en-US" sz="1499" dirty="0">
                <a:solidFill>
                  <a:srgbClr val="233937"/>
                </a:solidFill>
                <a:latin typeface="Lato"/>
              </a:rPr>
              <a:t>If “green” Dark Web monitoring is active – click to edit/modify</a:t>
            </a:r>
          </a:p>
          <a:p>
            <a:pPr marL="323849" lvl="1" indent="-161925" algn="l">
              <a:lnSpc>
                <a:spcPts val="2519"/>
              </a:lnSpc>
              <a:buFont typeface="Arial"/>
              <a:buChar char="•"/>
            </a:pPr>
            <a:r>
              <a:rPr lang="en-US" sz="1499" dirty="0">
                <a:solidFill>
                  <a:srgbClr val="233937"/>
                </a:solidFill>
                <a:latin typeface="Lato"/>
              </a:rPr>
              <a:t>If “red” Dark Web monitoring is not active</a:t>
            </a:r>
          </a:p>
        </p:txBody>
      </p:sp>
      <p:grpSp>
        <p:nvGrpSpPr>
          <p:cNvPr id="40" name="Group 8">
            <a:extLst>
              <a:ext uri="{FF2B5EF4-FFF2-40B4-BE49-F238E27FC236}">
                <a16:creationId xmlns:a16="http://schemas.microsoft.com/office/drawing/2014/main" id="{C82FAD27-38F6-13EE-5186-193396303615}"/>
              </a:ext>
            </a:extLst>
          </p:cNvPr>
          <p:cNvGrpSpPr/>
          <p:nvPr/>
        </p:nvGrpSpPr>
        <p:grpSpPr>
          <a:xfrm>
            <a:off x="612931" y="8739417"/>
            <a:ext cx="170908" cy="170908"/>
            <a:chOff x="0" y="0"/>
            <a:chExt cx="6350000" cy="6350000"/>
          </a:xfrm>
        </p:grpSpPr>
        <p:sp>
          <p:nvSpPr>
            <p:cNvPr id="41" name="Freeform 9">
              <a:extLst>
                <a:ext uri="{FF2B5EF4-FFF2-40B4-BE49-F238E27FC236}">
                  <a16:creationId xmlns:a16="http://schemas.microsoft.com/office/drawing/2014/main" id="{AED364D7-F105-5408-1EB8-DF33C74DDF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2" name="TextBox 25">
            <a:extLst>
              <a:ext uri="{FF2B5EF4-FFF2-40B4-BE49-F238E27FC236}">
                <a16:creationId xmlns:a16="http://schemas.microsoft.com/office/drawing/2014/main" id="{3753CE2B-2543-46AC-36E2-44C40CF32875}"/>
              </a:ext>
            </a:extLst>
          </p:cNvPr>
          <p:cNvSpPr txBox="1"/>
          <p:nvPr/>
        </p:nvSpPr>
        <p:spPr>
          <a:xfrm>
            <a:off x="862180" y="8650727"/>
            <a:ext cx="6269458" cy="623953"/>
          </a:xfrm>
          <a:prstGeom prst="rect">
            <a:avLst/>
          </a:prstGeom>
        </p:spPr>
        <p:txBody>
          <a:bodyPr lIns="0" tIns="0" rIns="0" bIns="0" rtlCol="0" anchor="t">
            <a:spAutoFit/>
          </a:bodyPr>
          <a:lstStyle/>
          <a:p>
            <a:pPr marL="161924" lvl="1" algn="l">
              <a:lnSpc>
                <a:spcPts val="2519"/>
              </a:lnSpc>
            </a:pPr>
            <a:r>
              <a:rPr lang="en-US" sz="1600" dirty="0">
                <a:solidFill>
                  <a:srgbClr val="233937"/>
                </a:solidFill>
                <a:latin typeface="Lato"/>
              </a:rPr>
              <a:t>Select “Configure Monitoring” to control the email alerts</a:t>
            </a:r>
          </a:p>
          <a:p>
            <a:pPr>
              <a:lnSpc>
                <a:spcPts val="2687"/>
              </a:lnSpc>
            </a:pPr>
            <a:endParaRPr lang="en-US" sz="1599" dirty="0">
              <a:solidFill>
                <a:srgbClr val="233937"/>
              </a:solidFill>
              <a:latin typeface="Lato"/>
            </a:endParaRPr>
          </a:p>
        </p:txBody>
      </p:sp>
      <p:sp>
        <p:nvSpPr>
          <p:cNvPr id="43" name="TextBox 29">
            <a:extLst>
              <a:ext uri="{FF2B5EF4-FFF2-40B4-BE49-F238E27FC236}">
                <a16:creationId xmlns:a16="http://schemas.microsoft.com/office/drawing/2014/main" id="{E5A09F49-2298-89E6-272F-D3D7BE762EC4}"/>
              </a:ext>
            </a:extLst>
          </p:cNvPr>
          <p:cNvSpPr txBox="1"/>
          <p:nvPr/>
        </p:nvSpPr>
        <p:spPr>
          <a:xfrm>
            <a:off x="1013789" y="8949498"/>
            <a:ext cx="6291735" cy="602024"/>
          </a:xfrm>
          <a:prstGeom prst="rect">
            <a:avLst/>
          </a:prstGeom>
        </p:spPr>
        <p:txBody>
          <a:bodyPr lIns="0" tIns="0" rIns="0" bIns="0" rtlCol="0" anchor="t">
            <a:spAutoFit/>
          </a:bodyPr>
          <a:lstStyle/>
          <a:p>
            <a:pPr marL="323849" lvl="1" indent="-161925" algn="l">
              <a:lnSpc>
                <a:spcPts val="2519"/>
              </a:lnSpc>
              <a:buFont typeface="Arial"/>
              <a:buChar char="•"/>
            </a:pPr>
            <a:r>
              <a:rPr lang="en-US" sz="1499" dirty="0">
                <a:solidFill>
                  <a:srgbClr val="233937"/>
                </a:solidFill>
                <a:latin typeface="Lato"/>
              </a:rPr>
              <a:t>Determine who should receive these notifications. This could be from your organization, client management, or the exposed employee</a:t>
            </a:r>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3" name="Group 3"/>
          <p:cNvGrpSpPr/>
          <p:nvPr/>
        </p:nvGrpSpPr>
        <p:grpSpPr>
          <a:xfrm>
            <a:off x="616488" y="1964608"/>
            <a:ext cx="170908" cy="17090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9" name="Group 9"/>
          <p:cNvGrpSpPr/>
          <p:nvPr/>
        </p:nvGrpSpPr>
        <p:grpSpPr>
          <a:xfrm>
            <a:off x="616488" y="5346700"/>
            <a:ext cx="170908" cy="17090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11" name="Group 11"/>
          <p:cNvGrpSpPr/>
          <p:nvPr/>
        </p:nvGrpSpPr>
        <p:grpSpPr>
          <a:xfrm>
            <a:off x="616488" y="1304927"/>
            <a:ext cx="170908" cy="17090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4" name="AutoShape 14"/>
          <p:cNvSpPr/>
          <p:nvPr/>
        </p:nvSpPr>
        <p:spPr>
          <a:xfrm rot="-5400000">
            <a:off x="3527821" y="6691334"/>
            <a:ext cx="504357" cy="7560000"/>
          </a:xfrm>
          <a:prstGeom prst="rect">
            <a:avLst/>
          </a:prstGeom>
          <a:solidFill>
            <a:srgbClr val="C1DDD8"/>
          </a:solidFill>
        </p:spPr>
      </p:sp>
      <p:sp>
        <p:nvSpPr>
          <p:cNvPr id="15" name="TextBox 15"/>
          <p:cNvSpPr txBox="1"/>
          <p:nvPr/>
        </p:nvSpPr>
        <p:spPr>
          <a:xfrm>
            <a:off x="1037828" y="1192727"/>
            <a:ext cx="6269458" cy="994664"/>
          </a:xfrm>
          <a:prstGeom prst="rect">
            <a:avLst/>
          </a:prstGeom>
        </p:spPr>
        <p:txBody>
          <a:bodyPr lIns="0" tIns="0" rIns="0" bIns="0" rtlCol="0" anchor="t">
            <a:spAutoFit/>
          </a:bodyPr>
          <a:lstStyle/>
          <a:p>
            <a:pPr>
              <a:lnSpc>
                <a:spcPts val="2687"/>
              </a:lnSpc>
            </a:pPr>
            <a:r>
              <a:rPr lang="en-US" sz="1599" dirty="0">
                <a:solidFill>
                  <a:srgbClr val="233937"/>
                </a:solidFill>
                <a:latin typeface="Lato"/>
              </a:rPr>
              <a:t>Set up reminder emails to individual clients under the "</a:t>
            </a:r>
            <a:r>
              <a:rPr lang="en-US" sz="1599" dirty="0">
                <a:solidFill>
                  <a:srgbClr val="233937"/>
                </a:solidFill>
                <a:latin typeface="Lato Bold"/>
              </a:rPr>
              <a:t>Notifications</a:t>
            </a:r>
            <a:r>
              <a:rPr lang="en-US" sz="1599" dirty="0">
                <a:solidFill>
                  <a:srgbClr val="233937"/>
                </a:solidFill>
                <a:latin typeface="Lato"/>
              </a:rPr>
              <a:t>" tab for your customer's account</a:t>
            </a:r>
          </a:p>
          <a:p>
            <a:pPr algn="l">
              <a:lnSpc>
                <a:spcPts val="2687"/>
              </a:lnSpc>
              <a:spcBef>
                <a:spcPct val="0"/>
              </a:spcBef>
            </a:pPr>
            <a:r>
              <a:rPr lang="en-US" sz="1599" dirty="0">
                <a:solidFill>
                  <a:srgbClr val="233937"/>
                </a:solidFill>
                <a:latin typeface="Lato"/>
              </a:rPr>
              <a:t>What push notifications do you want to set up?</a:t>
            </a:r>
          </a:p>
        </p:txBody>
      </p:sp>
      <p:sp>
        <p:nvSpPr>
          <p:cNvPr id="17" name="TextBox 17"/>
          <p:cNvSpPr txBox="1"/>
          <p:nvPr/>
        </p:nvSpPr>
        <p:spPr>
          <a:xfrm>
            <a:off x="616488" y="747540"/>
            <a:ext cx="6690798" cy="321242"/>
          </a:xfrm>
          <a:prstGeom prst="rect">
            <a:avLst/>
          </a:prstGeom>
        </p:spPr>
        <p:txBody>
          <a:bodyPr lIns="0" tIns="0" rIns="0" bIns="0" rtlCol="0" anchor="t">
            <a:spAutoFit/>
          </a:bodyPr>
          <a:lstStyle/>
          <a:p>
            <a:pPr marL="0" lvl="0" indent="0" algn="l">
              <a:lnSpc>
                <a:spcPts val="2688"/>
              </a:lnSpc>
              <a:spcBef>
                <a:spcPct val="0"/>
              </a:spcBef>
            </a:pPr>
            <a:r>
              <a:rPr lang="en-US" sz="1600" spc="145" dirty="0">
                <a:solidFill>
                  <a:srgbClr val="233937"/>
                </a:solidFill>
                <a:latin typeface="Catamaran Bold Bold"/>
              </a:rPr>
              <a:t>7. PUSH NOTIFICATIONS</a:t>
            </a:r>
          </a:p>
        </p:txBody>
      </p:sp>
      <p:sp>
        <p:nvSpPr>
          <p:cNvPr id="20" name="TextBox 20"/>
          <p:cNvSpPr txBox="1"/>
          <p:nvPr/>
        </p:nvSpPr>
        <p:spPr>
          <a:xfrm>
            <a:off x="1037828" y="2303473"/>
            <a:ext cx="6291735" cy="2205027"/>
          </a:xfrm>
          <a:prstGeom prst="rect">
            <a:avLst/>
          </a:prstGeom>
        </p:spPr>
        <p:txBody>
          <a:bodyPr lIns="0" tIns="0" rIns="0" bIns="0" rtlCol="0" anchor="t">
            <a:spAutoFit/>
          </a:bodyPr>
          <a:lstStyle/>
          <a:p>
            <a:pPr marL="323850" lvl="1" indent="-161925">
              <a:lnSpc>
                <a:spcPts val="2520"/>
              </a:lnSpc>
              <a:buFont typeface="Arial"/>
              <a:buChar char="•"/>
            </a:pPr>
            <a:r>
              <a:rPr lang="en-US" sz="1500" dirty="0">
                <a:solidFill>
                  <a:srgbClr val="233937"/>
                </a:solidFill>
                <a:latin typeface="Lato"/>
              </a:rPr>
              <a:t>Annual Training  </a:t>
            </a:r>
          </a:p>
          <a:p>
            <a:pPr marL="323850" lvl="1" indent="-161925">
              <a:lnSpc>
                <a:spcPts val="2520"/>
              </a:lnSpc>
              <a:buFont typeface="Arial"/>
              <a:buChar char="•"/>
            </a:pPr>
            <a:r>
              <a:rPr lang="en-US" sz="1500" dirty="0">
                <a:solidFill>
                  <a:srgbClr val="233937"/>
                </a:solidFill>
                <a:latin typeface="Lato"/>
              </a:rPr>
              <a:t>Acknowledge Security Policies - provided Breach Secure Now policies &amp; procedures</a:t>
            </a:r>
          </a:p>
          <a:p>
            <a:pPr marL="323850" lvl="1" indent="-161925" algn="l">
              <a:lnSpc>
                <a:spcPts val="2520"/>
              </a:lnSpc>
              <a:buFont typeface="Arial"/>
              <a:buChar char="•"/>
            </a:pPr>
            <a:r>
              <a:rPr lang="en-US" sz="1500" dirty="0">
                <a:solidFill>
                  <a:srgbClr val="233937"/>
                </a:solidFill>
                <a:latin typeface="Lato"/>
              </a:rPr>
              <a:t>Acknowledge Other Policies - additional policies provided by your organization or your customer's organization</a:t>
            </a:r>
          </a:p>
          <a:p>
            <a:pPr marL="323850" lvl="1" indent="-161925" algn="l">
              <a:lnSpc>
                <a:spcPts val="2520"/>
              </a:lnSpc>
              <a:buFont typeface="Arial"/>
              <a:buChar char="•"/>
            </a:pPr>
            <a:r>
              <a:rPr lang="en-US" sz="1500" dirty="0">
                <a:solidFill>
                  <a:srgbClr val="233937"/>
                </a:solidFill>
                <a:latin typeface="Lato"/>
              </a:rPr>
              <a:t>Security Risk Assessment</a:t>
            </a:r>
          </a:p>
          <a:p>
            <a:pPr marL="323850" lvl="1" indent="-161925" algn="l">
              <a:lnSpc>
                <a:spcPts val="2520"/>
              </a:lnSpc>
              <a:buFont typeface="Arial"/>
              <a:buChar char="•"/>
            </a:pPr>
            <a:r>
              <a:rPr lang="en-US" sz="1500" dirty="0">
                <a:solidFill>
                  <a:srgbClr val="233937"/>
                </a:solidFill>
                <a:latin typeface="Lato"/>
              </a:rPr>
              <a:t>Low ESS</a:t>
            </a:r>
          </a:p>
        </p:txBody>
      </p:sp>
      <p:sp>
        <p:nvSpPr>
          <p:cNvPr id="21" name="TextBox 21"/>
          <p:cNvSpPr txBox="1"/>
          <p:nvPr/>
        </p:nvSpPr>
        <p:spPr>
          <a:xfrm>
            <a:off x="1015551" y="4584700"/>
            <a:ext cx="6269458" cy="995850"/>
          </a:xfrm>
          <a:prstGeom prst="rect">
            <a:avLst/>
          </a:prstGeom>
        </p:spPr>
        <p:txBody>
          <a:bodyPr lIns="0" tIns="0" rIns="0" bIns="0" rtlCol="0" anchor="t">
            <a:spAutoFit/>
          </a:bodyPr>
          <a:lstStyle/>
          <a:p>
            <a:pPr>
              <a:lnSpc>
                <a:spcPts val="2687"/>
              </a:lnSpc>
            </a:pPr>
            <a:r>
              <a:rPr lang="en-US" sz="1599" dirty="0">
                <a:solidFill>
                  <a:srgbClr val="233937"/>
                </a:solidFill>
                <a:latin typeface="Lato"/>
              </a:rPr>
              <a:t>Determine how long after initial enrollment should a user get their first notification?  </a:t>
            </a:r>
          </a:p>
          <a:p>
            <a:pPr algn="l">
              <a:lnSpc>
                <a:spcPts val="2687"/>
              </a:lnSpc>
              <a:spcBef>
                <a:spcPct val="0"/>
              </a:spcBef>
            </a:pPr>
            <a:r>
              <a:rPr lang="en-US" sz="1599" dirty="0">
                <a:solidFill>
                  <a:srgbClr val="233937"/>
                </a:solidFill>
                <a:latin typeface="Lato"/>
              </a:rPr>
              <a:t>How any follow up emails do you want to send out?  </a:t>
            </a:r>
          </a:p>
        </p:txBody>
      </p:sp>
      <p:sp>
        <p:nvSpPr>
          <p:cNvPr id="22" name="TextBox 22"/>
          <p:cNvSpPr txBox="1"/>
          <p:nvPr/>
        </p:nvSpPr>
        <p:spPr>
          <a:xfrm>
            <a:off x="1037828" y="5648826"/>
            <a:ext cx="6291735" cy="299085"/>
          </a:xfrm>
          <a:prstGeom prst="rect">
            <a:avLst/>
          </a:prstGeom>
        </p:spPr>
        <p:txBody>
          <a:bodyPr lIns="0" tIns="0" rIns="0" bIns="0" rtlCol="0" anchor="t">
            <a:spAutoFit/>
          </a:bodyPr>
          <a:lstStyle/>
          <a:p>
            <a:pPr marL="323850" lvl="1" indent="-161925" algn="l">
              <a:lnSpc>
                <a:spcPts val="2520"/>
              </a:lnSpc>
              <a:buFont typeface="Arial"/>
              <a:buChar char="•"/>
            </a:pPr>
            <a:r>
              <a:rPr lang="en-US" sz="1500" dirty="0">
                <a:solidFill>
                  <a:srgbClr val="233937"/>
                </a:solidFill>
                <a:latin typeface="Lato"/>
              </a:rPr>
              <a:t>How often do you want follow-up emails to go out?</a:t>
            </a:r>
          </a:p>
        </p:txBody>
      </p:sp>
      <p:sp>
        <p:nvSpPr>
          <p:cNvPr id="23" name="TextBox 23"/>
          <p:cNvSpPr txBox="1"/>
          <p:nvPr/>
        </p:nvSpPr>
        <p:spPr>
          <a:xfrm>
            <a:off x="994285" y="7593384"/>
            <a:ext cx="6269458" cy="655998"/>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Push notifications can also be configured at a global level, applying the same settings to all clients</a:t>
            </a:r>
          </a:p>
        </p:txBody>
      </p:sp>
      <p:sp>
        <p:nvSpPr>
          <p:cNvPr id="24" name="TextBox 24"/>
          <p:cNvSpPr txBox="1"/>
          <p:nvPr/>
        </p:nvSpPr>
        <p:spPr>
          <a:xfrm>
            <a:off x="1037828" y="8371877"/>
            <a:ext cx="6291735" cy="1235018"/>
          </a:xfrm>
          <a:prstGeom prst="rect">
            <a:avLst/>
          </a:prstGeom>
        </p:spPr>
        <p:txBody>
          <a:bodyPr lIns="0" tIns="0" rIns="0" bIns="0" rtlCol="0" anchor="t">
            <a:spAutoFit/>
          </a:bodyPr>
          <a:lstStyle/>
          <a:p>
            <a:pPr marL="323850" lvl="1" indent="-161925">
              <a:lnSpc>
                <a:spcPts val="2520"/>
              </a:lnSpc>
              <a:buFont typeface="Arial"/>
              <a:buChar char="•"/>
            </a:pPr>
            <a:r>
              <a:rPr lang="en-US" sz="1500" dirty="0">
                <a:solidFill>
                  <a:srgbClr val="233937"/>
                </a:solidFill>
                <a:latin typeface="Lato"/>
              </a:rPr>
              <a:t>Set up global settings under the "</a:t>
            </a:r>
            <a:r>
              <a:rPr lang="en-US" sz="1500" dirty="0">
                <a:solidFill>
                  <a:srgbClr val="233937"/>
                </a:solidFill>
                <a:latin typeface="Lato Bold"/>
              </a:rPr>
              <a:t>Push Notification</a:t>
            </a:r>
            <a:r>
              <a:rPr lang="en-US" sz="1500" dirty="0">
                <a:solidFill>
                  <a:srgbClr val="233937"/>
                </a:solidFill>
                <a:latin typeface="Lato"/>
              </a:rPr>
              <a:t>" tab under your "</a:t>
            </a:r>
            <a:r>
              <a:rPr lang="en-US" sz="1500" dirty="0">
                <a:solidFill>
                  <a:srgbClr val="233937"/>
                </a:solidFill>
                <a:latin typeface="Lato Bold"/>
              </a:rPr>
              <a:t>Partner Profile</a:t>
            </a:r>
            <a:r>
              <a:rPr lang="en-US" sz="1500" dirty="0">
                <a:solidFill>
                  <a:srgbClr val="233937"/>
                </a:solidFill>
                <a:latin typeface="Lato"/>
              </a:rPr>
              <a:t>"</a:t>
            </a:r>
          </a:p>
          <a:p>
            <a:pPr marL="323850" lvl="1" indent="-161925" algn="l">
              <a:lnSpc>
                <a:spcPts val="2520"/>
              </a:lnSpc>
              <a:buFont typeface="Arial"/>
              <a:buChar char="•"/>
            </a:pPr>
            <a:r>
              <a:rPr lang="en-US" sz="1400" dirty="0">
                <a:solidFill>
                  <a:srgbClr val="233937"/>
                </a:solidFill>
                <a:latin typeface="Lato" panose="020F0502020204030203" pitchFamily="34" charset="0"/>
                <a:ea typeface="Lato" panose="020F0502020204030203" pitchFamily="34" charset="0"/>
                <a:cs typeface="Lato" panose="020F0502020204030203" pitchFamily="34" charset="0"/>
              </a:rPr>
              <a:t>Once set up, all active clients across all product types will receive the same notifications based on these global settings unless a client exclusion was set</a:t>
            </a:r>
          </a:p>
        </p:txBody>
      </p:sp>
      <p:sp>
        <p:nvSpPr>
          <p:cNvPr id="25" name="TextBox 25"/>
          <p:cNvSpPr txBox="1"/>
          <p:nvPr/>
        </p:nvSpPr>
        <p:spPr>
          <a:xfrm>
            <a:off x="1015551" y="9759061"/>
            <a:ext cx="6269458" cy="312039"/>
          </a:xfrm>
          <a:prstGeom prst="rect">
            <a:avLst/>
          </a:prstGeom>
        </p:spPr>
        <p:txBody>
          <a:bodyPr lIns="0" tIns="0" rIns="0" bIns="0" rtlCol="0" anchor="t">
            <a:spAutoFit/>
          </a:bodyPr>
          <a:lstStyle/>
          <a:p>
            <a:pPr algn="l">
              <a:lnSpc>
                <a:spcPts val="2687"/>
              </a:lnSpc>
              <a:spcBef>
                <a:spcPct val="0"/>
              </a:spcBef>
            </a:pPr>
            <a:r>
              <a:rPr lang="en-US" sz="1599" u="sng" dirty="0">
                <a:solidFill>
                  <a:srgbClr val="308C83"/>
                </a:solidFill>
                <a:latin typeface="Lato"/>
                <a:hlinkClick r:id="rId2">
                  <a:extLst>
                    <a:ext uri="{A12FA001-AC4F-418D-AE19-62706E023703}">
                      <ahyp:hlinkClr xmlns:ahyp="http://schemas.microsoft.com/office/drawing/2018/hyperlinkcolor" val="tx"/>
                    </a:ext>
                  </a:extLst>
                </a:hlinkClick>
              </a:rPr>
              <a:t>Detailed Information Guide</a:t>
            </a:r>
            <a:endParaRPr lang="en-US" sz="1599" u="sng" dirty="0">
              <a:solidFill>
                <a:srgbClr val="308C83"/>
              </a:solidFill>
              <a:latin typeface="Lato"/>
            </a:endParaRPr>
          </a:p>
        </p:txBody>
      </p:sp>
      <p:grpSp>
        <p:nvGrpSpPr>
          <p:cNvPr id="26" name="Group 26"/>
          <p:cNvGrpSpPr/>
          <p:nvPr/>
        </p:nvGrpSpPr>
        <p:grpSpPr>
          <a:xfrm>
            <a:off x="608324" y="7664309"/>
            <a:ext cx="170908" cy="170908"/>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28" name="Group 28"/>
          <p:cNvGrpSpPr/>
          <p:nvPr/>
        </p:nvGrpSpPr>
        <p:grpSpPr>
          <a:xfrm>
            <a:off x="616488" y="4649089"/>
            <a:ext cx="170908" cy="170908"/>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0" name="Group 30"/>
          <p:cNvGrpSpPr/>
          <p:nvPr/>
        </p:nvGrpSpPr>
        <p:grpSpPr>
          <a:xfrm>
            <a:off x="616488" y="9867727"/>
            <a:ext cx="170908" cy="17090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2" name="Group 32"/>
          <p:cNvGrpSpPr/>
          <p:nvPr/>
        </p:nvGrpSpPr>
        <p:grpSpPr>
          <a:xfrm>
            <a:off x="5613481" y="790818"/>
            <a:ext cx="1425042" cy="222885"/>
            <a:chOff x="0" y="0"/>
            <a:chExt cx="1900056" cy="297180"/>
          </a:xfrm>
        </p:grpSpPr>
        <p:sp>
          <p:nvSpPr>
            <p:cNvPr id="33" name="TextBox 33">
              <a:hlinkClick r:id="rId3"/>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34" name="Picture 34">
              <a:hlinkClick r:id="rId3"/>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363220" cy="297180"/>
            </a:xfrm>
            <a:prstGeom prst="rect">
              <a:avLst/>
            </a:prstGeom>
          </p:spPr>
        </p:pic>
      </p:grpSp>
      <p:sp>
        <p:nvSpPr>
          <p:cNvPr id="38" name="TextBox 23">
            <a:extLst>
              <a:ext uri="{FF2B5EF4-FFF2-40B4-BE49-F238E27FC236}">
                <a16:creationId xmlns:a16="http://schemas.microsoft.com/office/drawing/2014/main" id="{4F8381F3-1EB3-4712-A282-7E2505614C95}"/>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6">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
        <p:nvSpPr>
          <p:cNvPr id="19" name="TextBox 23">
            <a:extLst>
              <a:ext uri="{FF2B5EF4-FFF2-40B4-BE49-F238E27FC236}">
                <a16:creationId xmlns:a16="http://schemas.microsoft.com/office/drawing/2014/main" id="{0EC6735E-2218-A1F0-0B51-E833F65A6CCC}"/>
              </a:ext>
            </a:extLst>
          </p:cNvPr>
          <p:cNvSpPr txBox="1"/>
          <p:nvPr/>
        </p:nvSpPr>
        <p:spPr>
          <a:xfrm>
            <a:off x="1015551" y="6040912"/>
            <a:ext cx="6269458" cy="303353"/>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Set an expiration date for when the push notification will end</a:t>
            </a:r>
          </a:p>
        </p:txBody>
      </p:sp>
      <p:grpSp>
        <p:nvGrpSpPr>
          <p:cNvPr id="39" name="Group 26">
            <a:extLst>
              <a:ext uri="{FF2B5EF4-FFF2-40B4-BE49-F238E27FC236}">
                <a16:creationId xmlns:a16="http://schemas.microsoft.com/office/drawing/2014/main" id="{17ECA62B-C1C5-F3E6-E9FA-ADC4414C81CE}"/>
              </a:ext>
            </a:extLst>
          </p:cNvPr>
          <p:cNvGrpSpPr/>
          <p:nvPr/>
        </p:nvGrpSpPr>
        <p:grpSpPr>
          <a:xfrm>
            <a:off x="616488" y="6108700"/>
            <a:ext cx="170908" cy="170908"/>
            <a:chOff x="0" y="0"/>
            <a:chExt cx="6350000" cy="6350000"/>
          </a:xfrm>
        </p:grpSpPr>
        <p:sp>
          <p:nvSpPr>
            <p:cNvPr id="40" name="Freeform 27">
              <a:extLst>
                <a:ext uri="{FF2B5EF4-FFF2-40B4-BE49-F238E27FC236}">
                  <a16:creationId xmlns:a16="http://schemas.microsoft.com/office/drawing/2014/main" id="{460BE9C1-DBD4-FB76-592C-40EBE1924D1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1" name="TextBox 23">
            <a:extLst>
              <a:ext uri="{FF2B5EF4-FFF2-40B4-BE49-F238E27FC236}">
                <a16:creationId xmlns:a16="http://schemas.microsoft.com/office/drawing/2014/main" id="{348D5AAA-3EEF-3332-7634-2823F918F1C3}"/>
              </a:ext>
            </a:extLst>
          </p:cNvPr>
          <p:cNvSpPr txBox="1"/>
          <p:nvPr/>
        </p:nvSpPr>
        <p:spPr>
          <a:xfrm>
            <a:off x="994285" y="6528456"/>
            <a:ext cx="6269458" cy="303353"/>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Create a custom message (optional)</a:t>
            </a:r>
          </a:p>
        </p:txBody>
      </p:sp>
      <p:grpSp>
        <p:nvGrpSpPr>
          <p:cNvPr id="42" name="Group 26">
            <a:extLst>
              <a:ext uri="{FF2B5EF4-FFF2-40B4-BE49-F238E27FC236}">
                <a16:creationId xmlns:a16="http://schemas.microsoft.com/office/drawing/2014/main" id="{52C5324B-C103-9B21-FCD4-690761A7F733}"/>
              </a:ext>
            </a:extLst>
          </p:cNvPr>
          <p:cNvGrpSpPr/>
          <p:nvPr/>
        </p:nvGrpSpPr>
        <p:grpSpPr>
          <a:xfrm>
            <a:off x="616488" y="6642100"/>
            <a:ext cx="170908" cy="170908"/>
            <a:chOff x="0" y="0"/>
            <a:chExt cx="6350000" cy="6350000"/>
          </a:xfrm>
        </p:grpSpPr>
        <p:sp>
          <p:nvSpPr>
            <p:cNvPr id="43" name="Freeform 27">
              <a:extLst>
                <a:ext uri="{FF2B5EF4-FFF2-40B4-BE49-F238E27FC236}">
                  <a16:creationId xmlns:a16="http://schemas.microsoft.com/office/drawing/2014/main" id="{3A1C93A7-33D6-FD09-5EF4-B847A091A39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4" name="TextBox 22">
            <a:extLst>
              <a:ext uri="{FF2B5EF4-FFF2-40B4-BE49-F238E27FC236}">
                <a16:creationId xmlns:a16="http://schemas.microsoft.com/office/drawing/2014/main" id="{EA3CA2CB-48DF-6413-DA28-0885EACCA325}"/>
              </a:ext>
            </a:extLst>
          </p:cNvPr>
          <p:cNvSpPr txBox="1"/>
          <p:nvPr/>
        </p:nvSpPr>
        <p:spPr>
          <a:xfrm>
            <a:off x="1037828" y="6901832"/>
            <a:ext cx="6291735" cy="602024"/>
          </a:xfrm>
          <a:prstGeom prst="rect">
            <a:avLst/>
          </a:prstGeom>
        </p:spPr>
        <p:txBody>
          <a:bodyPr lIns="0" tIns="0" rIns="0" bIns="0" rtlCol="0" anchor="t">
            <a:spAutoFit/>
          </a:bodyPr>
          <a:lstStyle/>
          <a:p>
            <a:pPr marL="323850" lvl="1" indent="-161925" algn="l">
              <a:lnSpc>
                <a:spcPts val="2520"/>
              </a:lnSpc>
              <a:buFont typeface="Arial"/>
              <a:buChar char="•"/>
            </a:pPr>
            <a:r>
              <a:rPr lang="en-US" sz="1500" dirty="0">
                <a:solidFill>
                  <a:srgbClr val="233937"/>
                </a:solidFill>
                <a:latin typeface="Lato"/>
              </a:rPr>
              <a:t>Customize the message your client will receive for this notification. Add dynamic text options (First name, Course name, etc. Using “{“</a:t>
            </a:r>
          </a:p>
        </p:txBody>
      </p:sp>
    </p:spTree>
    <p:extLst>
      <p:ext uri="{BB962C8B-B14F-4D97-AF65-F5344CB8AC3E}">
        <p14:creationId xmlns:p14="http://schemas.microsoft.com/office/powerpoint/2010/main" val="325512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13" name="Group 13"/>
          <p:cNvGrpSpPr/>
          <p:nvPr/>
        </p:nvGrpSpPr>
        <p:grpSpPr>
          <a:xfrm>
            <a:off x="471030" y="1238152"/>
            <a:ext cx="170908" cy="17090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6" name="AutoShape 16"/>
          <p:cNvSpPr/>
          <p:nvPr/>
        </p:nvSpPr>
        <p:spPr>
          <a:xfrm rot="-5400000">
            <a:off x="3527821" y="6691334"/>
            <a:ext cx="504357" cy="7560000"/>
          </a:xfrm>
          <a:prstGeom prst="rect">
            <a:avLst/>
          </a:prstGeom>
          <a:solidFill>
            <a:srgbClr val="C1DDD8"/>
          </a:solidFill>
        </p:spPr>
      </p:sp>
      <p:sp>
        <p:nvSpPr>
          <p:cNvPr id="17" name="TextBox 17"/>
          <p:cNvSpPr txBox="1"/>
          <p:nvPr/>
        </p:nvSpPr>
        <p:spPr>
          <a:xfrm>
            <a:off x="892369" y="1115518"/>
            <a:ext cx="6269458" cy="655998"/>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Do you want to turn off the weekly Micro Training and Monthly Newsletter feature? (NOT recommended)</a:t>
            </a:r>
          </a:p>
        </p:txBody>
      </p:sp>
      <p:sp>
        <p:nvSpPr>
          <p:cNvPr id="19" name="TextBox 19"/>
          <p:cNvSpPr txBox="1"/>
          <p:nvPr/>
        </p:nvSpPr>
        <p:spPr>
          <a:xfrm>
            <a:off x="515582" y="689277"/>
            <a:ext cx="6690798" cy="321242"/>
          </a:xfrm>
          <a:prstGeom prst="rect">
            <a:avLst/>
          </a:prstGeom>
        </p:spPr>
        <p:txBody>
          <a:bodyPr lIns="0" tIns="0" rIns="0" bIns="0" rtlCol="0" anchor="t">
            <a:spAutoFit/>
          </a:bodyPr>
          <a:lstStyle/>
          <a:p>
            <a:pPr marL="0" lvl="0" indent="0" algn="l">
              <a:lnSpc>
                <a:spcPts val="2688"/>
              </a:lnSpc>
              <a:spcBef>
                <a:spcPct val="0"/>
              </a:spcBef>
            </a:pPr>
            <a:r>
              <a:rPr lang="en-US" sz="1600" spc="145" dirty="0">
                <a:solidFill>
                  <a:srgbClr val="233937"/>
                </a:solidFill>
                <a:latin typeface="Catamaran Bold Bold"/>
              </a:rPr>
              <a:t>8. MICRO TRAINING AND NEWSLETTER</a:t>
            </a:r>
          </a:p>
        </p:txBody>
      </p:sp>
      <p:sp>
        <p:nvSpPr>
          <p:cNvPr id="22" name="TextBox 22"/>
          <p:cNvSpPr txBox="1"/>
          <p:nvPr/>
        </p:nvSpPr>
        <p:spPr>
          <a:xfrm>
            <a:off x="892369" y="1875135"/>
            <a:ext cx="6291735" cy="613410"/>
          </a:xfrm>
          <a:prstGeom prst="rect">
            <a:avLst/>
          </a:prstGeom>
        </p:spPr>
        <p:txBody>
          <a:bodyPr lIns="0" tIns="0" rIns="0" bIns="0" rtlCol="0" anchor="t">
            <a:spAutoFit/>
          </a:bodyPr>
          <a:lstStyle/>
          <a:p>
            <a:pPr marL="323850" lvl="1" indent="-161925" algn="l">
              <a:lnSpc>
                <a:spcPts val="2520"/>
              </a:lnSpc>
              <a:buFont typeface="Arial"/>
              <a:buChar char="•"/>
            </a:pPr>
            <a:r>
              <a:rPr lang="en-US" sz="1500">
                <a:solidFill>
                  <a:srgbClr val="233937"/>
                </a:solidFill>
                <a:latin typeface="Lato"/>
              </a:rPr>
              <a:t>"</a:t>
            </a:r>
            <a:r>
              <a:rPr lang="en-US" sz="1500">
                <a:solidFill>
                  <a:srgbClr val="233937"/>
                </a:solidFill>
                <a:latin typeface="Lato Bold"/>
              </a:rPr>
              <a:t>Receive weekly training and monthly newsletter emails</a:t>
            </a:r>
            <a:r>
              <a:rPr lang="en-US" sz="1500">
                <a:solidFill>
                  <a:srgbClr val="233937"/>
                </a:solidFill>
                <a:latin typeface="Lato"/>
              </a:rPr>
              <a:t>" slider under the "Information" tab for your customer's account</a:t>
            </a:r>
          </a:p>
        </p:txBody>
      </p:sp>
      <p:sp>
        <p:nvSpPr>
          <p:cNvPr id="27" name="AutoShape 27"/>
          <p:cNvSpPr/>
          <p:nvPr/>
        </p:nvSpPr>
        <p:spPr>
          <a:xfrm>
            <a:off x="471030" y="2679700"/>
            <a:ext cx="6690798" cy="0"/>
          </a:xfrm>
          <a:prstGeom prst="line">
            <a:avLst/>
          </a:prstGeom>
          <a:ln w="28575" cap="rnd">
            <a:solidFill>
              <a:srgbClr val="C1DDD8"/>
            </a:solidFill>
            <a:prstDash val="solid"/>
            <a:headEnd type="none" w="sm" len="sm"/>
            <a:tailEnd type="none" w="sm" len="sm"/>
          </a:ln>
        </p:spPr>
      </p:sp>
      <p:grpSp>
        <p:nvGrpSpPr>
          <p:cNvPr id="38" name="Group 38"/>
          <p:cNvGrpSpPr/>
          <p:nvPr/>
        </p:nvGrpSpPr>
        <p:grpSpPr>
          <a:xfrm>
            <a:off x="5512575" y="732556"/>
            <a:ext cx="1425042" cy="222885"/>
            <a:chOff x="0" y="0"/>
            <a:chExt cx="1900056" cy="297180"/>
          </a:xfrm>
        </p:grpSpPr>
        <p:sp>
          <p:nvSpPr>
            <p:cNvPr id="39" name="TextBox 39">
              <a:hlinkClick r:id="rId2"/>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40" name="Picture 40">
              <a:hlinkClick r:id="rId2"/>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363220" cy="297180"/>
            </a:xfrm>
            <a:prstGeom prst="rect">
              <a:avLst/>
            </a:prstGeom>
          </p:spPr>
        </p:pic>
      </p:grpSp>
      <p:sp>
        <p:nvSpPr>
          <p:cNvPr id="41" name="TextBox 23">
            <a:extLst>
              <a:ext uri="{FF2B5EF4-FFF2-40B4-BE49-F238E27FC236}">
                <a16:creationId xmlns:a16="http://schemas.microsoft.com/office/drawing/2014/main" id="{8266B73E-46DD-4794-B716-3F2D4EC38C13}"/>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5">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grpSp>
        <p:nvGrpSpPr>
          <p:cNvPr id="43" name="Group 5">
            <a:extLst>
              <a:ext uri="{FF2B5EF4-FFF2-40B4-BE49-F238E27FC236}">
                <a16:creationId xmlns:a16="http://schemas.microsoft.com/office/drawing/2014/main" id="{4FA815BF-AE31-8A5B-3208-A4148227BCD4}"/>
              </a:ext>
            </a:extLst>
          </p:cNvPr>
          <p:cNvGrpSpPr/>
          <p:nvPr/>
        </p:nvGrpSpPr>
        <p:grpSpPr>
          <a:xfrm>
            <a:off x="448753" y="3340825"/>
            <a:ext cx="170908" cy="170908"/>
            <a:chOff x="0" y="0"/>
            <a:chExt cx="6350000" cy="6350000"/>
          </a:xfrm>
        </p:grpSpPr>
        <p:sp>
          <p:nvSpPr>
            <p:cNvPr id="44" name="Freeform 6">
              <a:extLst>
                <a:ext uri="{FF2B5EF4-FFF2-40B4-BE49-F238E27FC236}">
                  <a16:creationId xmlns:a16="http://schemas.microsoft.com/office/drawing/2014/main" id="{4694BFCA-BC63-C206-458A-0C56D705D1C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5" name="TextBox 8">
            <a:extLst>
              <a:ext uri="{FF2B5EF4-FFF2-40B4-BE49-F238E27FC236}">
                <a16:creationId xmlns:a16="http://schemas.microsoft.com/office/drawing/2014/main" id="{0A02C33C-6117-D2EB-3E95-2CC6C3AD86AE}"/>
              </a:ext>
            </a:extLst>
          </p:cNvPr>
          <p:cNvSpPr txBox="1"/>
          <p:nvPr/>
        </p:nvSpPr>
        <p:spPr>
          <a:xfrm>
            <a:off x="493305" y="2815658"/>
            <a:ext cx="6565898"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9. CATCH PHISH PLUGIN DEPLOYMENT</a:t>
            </a:r>
          </a:p>
        </p:txBody>
      </p:sp>
      <p:sp>
        <p:nvSpPr>
          <p:cNvPr id="46" name="TextBox 9">
            <a:extLst>
              <a:ext uri="{FF2B5EF4-FFF2-40B4-BE49-F238E27FC236}">
                <a16:creationId xmlns:a16="http://schemas.microsoft.com/office/drawing/2014/main" id="{B40308B7-F775-2EE3-2C23-B461DA520AC4}"/>
              </a:ext>
            </a:extLst>
          </p:cNvPr>
          <p:cNvSpPr txBox="1"/>
          <p:nvPr/>
        </p:nvSpPr>
        <p:spPr>
          <a:xfrm>
            <a:off x="870092" y="3213100"/>
            <a:ext cx="6109847" cy="303353"/>
          </a:xfrm>
          <a:prstGeom prst="rect">
            <a:avLst/>
          </a:prstGeom>
        </p:spPr>
        <p:txBody>
          <a:bodyPr lIns="0" tIns="0" rIns="0" bIns="0" rtlCol="0" anchor="t">
            <a:spAutoFit/>
          </a:bodyPr>
          <a:lstStyle/>
          <a:p>
            <a:pPr>
              <a:lnSpc>
                <a:spcPts val="2687"/>
              </a:lnSpc>
            </a:pPr>
            <a:r>
              <a:rPr lang="en-US" sz="1599" dirty="0">
                <a:solidFill>
                  <a:srgbClr val="233937"/>
                </a:solidFill>
                <a:latin typeface="Lato"/>
              </a:rPr>
              <a:t>For use with customers utilizing Microsoft 365. Outlook plug-in:</a:t>
            </a:r>
          </a:p>
        </p:txBody>
      </p:sp>
      <p:sp>
        <p:nvSpPr>
          <p:cNvPr id="47" name="TextBox 17">
            <a:extLst>
              <a:ext uri="{FF2B5EF4-FFF2-40B4-BE49-F238E27FC236}">
                <a16:creationId xmlns:a16="http://schemas.microsoft.com/office/drawing/2014/main" id="{37B27FEF-58A3-D49D-C35C-1D16593B4C07}"/>
              </a:ext>
            </a:extLst>
          </p:cNvPr>
          <p:cNvSpPr txBox="1"/>
          <p:nvPr/>
        </p:nvSpPr>
        <p:spPr>
          <a:xfrm>
            <a:off x="881230" y="3573297"/>
            <a:ext cx="6291735" cy="1884427"/>
          </a:xfrm>
          <a:prstGeom prst="rect">
            <a:avLst/>
          </a:prstGeom>
        </p:spPr>
        <p:txBody>
          <a:bodyPr lIns="0" tIns="0" rIns="0" bIns="0" rtlCol="0" anchor="t">
            <a:spAutoFit/>
          </a:bodyPr>
          <a:lstStyle/>
          <a:p>
            <a:pPr marL="323850" lvl="1" indent="-161925">
              <a:lnSpc>
                <a:spcPts val="2520"/>
              </a:lnSpc>
              <a:buFont typeface="Arial"/>
              <a:buChar char="•"/>
            </a:pPr>
            <a:r>
              <a:rPr lang="en-US" sz="1500" dirty="0">
                <a:solidFill>
                  <a:srgbClr val="233937"/>
                </a:solidFill>
                <a:latin typeface="Lato"/>
              </a:rPr>
              <a:t>Helps reduce support tickets to confirm the validity of phishing emails</a:t>
            </a:r>
          </a:p>
          <a:p>
            <a:pPr marL="323850" lvl="1" indent="-161925">
              <a:lnSpc>
                <a:spcPts val="2520"/>
              </a:lnSpc>
              <a:buFont typeface="Arial"/>
              <a:buChar char="•"/>
            </a:pPr>
            <a:r>
              <a:rPr lang="en-US" sz="1500" dirty="0">
                <a:solidFill>
                  <a:srgbClr val="233937"/>
                </a:solidFill>
                <a:latin typeface="Lato"/>
              </a:rPr>
              <a:t>Provides users with instant feedback on possible phishing simulations</a:t>
            </a:r>
          </a:p>
          <a:p>
            <a:pPr marL="323850" lvl="1" indent="-161925">
              <a:lnSpc>
                <a:spcPts val="2520"/>
              </a:lnSpc>
              <a:buFont typeface="Arial"/>
              <a:buChar char="•"/>
            </a:pPr>
            <a:r>
              <a:rPr lang="en-US" sz="1500" dirty="0">
                <a:solidFill>
                  <a:srgbClr val="233937"/>
                </a:solidFill>
                <a:latin typeface="Lato"/>
              </a:rPr>
              <a:t>Gives users points back on their ESS score when they positively identify a phishing simulation</a:t>
            </a:r>
          </a:p>
          <a:p>
            <a:pPr marL="323850" lvl="1" indent="-161925" algn="l">
              <a:lnSpc>
                <a:spcPts val="2520"/>
              </a:lnSpc>
              <a:buFont typeface="Arial"/>
              <a:buChar char="•"/>
            </a:pPr>
            <a:r>
              <a:rPr lang="en-US" sz="1500" dirty="0">
                <a:solidFill>
                  <a:srgbClr val="233937"/>
                </a:solidFill>
                <a:latin typeface="Lato"/>
              </a:rPr>
              <a:t>Gives users access to watch the weekly Micro Training videos and complete the quiz directly in Outlook</a:t>
            </a:r>
            <a:r>
              <a:rPr lang="en-US" sz="1200" dirty="0">
                <a:solidFill>
                  <a:srgbClr val="233937"/>
                </a:solidFill>
                <a:latin typeface="Arimo"/>
              </a:rPr>
              <a:t> </a:t>
            </a:r>
          </a:p>
        </p:txBody>
      </p:sp>
      <p:sp>
        <p:nvSpPr>
          <p:cNvPr id="48" name="TextBox 18">
            <a:extLst>
              <a:ext uri="{FF2B5EF4-FFF2-40B4-BE49-F238E27FC236}">
                <a16:creationId xmlns:a16="http://schemas.microsoft.com/office/drawing/2014/main" id="{351926B5-EFF5-9B9E-1C7F-88D9659E1744}"/>
              </a:ext>
            </a:extLst>
          </p:cNvPr>
          <p:cNvSpPr txBox="1"/>
          <p:nvPr/>
        </p:nvSpPr>
        <p:spPr>
          <a:xfrm>
            <a:off x="870092" y="5522795"/>
            <a:ext cx="6269458" cy="312039"/>
          </a:xfrm>
          <a:prstGeom prst="rect">
            <a:avLst/>
          </a:prstGeom>
        </p:spPr>
        <p:txBody>
          <a:bodyPr lIns="0" tIns="0" rIns="0" bIns="0" rtlCol="0" anchor="t">
            <a:spAutoFit/>
          </a:bodyPr>
          <a:lstStyle/>
          <a:p>
            <a:pPr algn="l">
              <a:lnSpc>
                <a:spcPts val="2687"/>
              </a:lnSpc>
              <a:spcBef>
                <a:spcPct val="0"/>
              </a:spcBef>
            </a:pPr>
            <a:r>
              <a:rPr lang="en-US" sz="1599" u="sng" dirty="0">
                <a:solidFill>
                  <a:srgbClr val="308C83"/>
                </a:solidFill>
                <a:latin typeface="Lato"/>
                <a:hlinkClick r:id="rId6">
                  <a:extLst>
                    <a:ext uri="{A12FA001-AC4F-418D-AE19-62706E023703}">
                      <ahyp:hlinkClr xmlns:ahyp="http://schemas.microsoft.com/office/drawing/2018/hyperlinkcolor" val="tx"/>
                    </a:ext>
                  </a:extLst>
                </a:hlinkClick>
              </a:rPr>
              <a:t>Detailed Information Guide</a:t>
            </a:r>
            <a:r>
              <a:rPr lang="en-US" sz="1599" dirty="0">
                <a:solidFill>
                  <a:srgbClr val="308C83"/>
                </a:solidFill>
                <a:latin typeface="Lato"/>
                <a:hlinkClick r:id="rId6">
                  <a:extLst>
                    <a:ext uri="{A12FA001-AC4F-418D-AE19-62706E023703}">
                      <ahyp:hlinkClr xmlns:ahyp="http://schemas.microsoft.com/office/drawing/2018/hyperlinkcolor" val="tx"/>
                    </a:ext>
                  </a:extLst>
                </a:hlinkClick>
              </a:rPr>
              <a:t> </a:t>
            </a:r>
            <a:r>
              <a:rPr lang="en-US" sz="1599" dirty="0">
                <a:solidFill>
                  <a:srgbClr val="233937"/>
                </a:solidFill>
                <a:latin typeface="Lato"/>
              </a:rPr>
              <a:t>- Configuration options (see page 7)</a:t>
            </a:r>
          </a:p>
        </p:txBody>
      </p:sp>
      <p:grpSp>
        <p:nvGrpSpPr>
          <p:cNvPr id="49" name="Group 19">
            <a:extLst>
              <a:ext uri="{FF2B5EF4-FFF2-40B4-BE49-F238E27FC236}">
                <a16:creationId xmlns:a16="http://schemas.microsoft.com/office/drawing/2014/main" id="{605C3A25-B7C8-2043-ED7D-8CBA61F23D37}"/>
              </a:ext>
            </a:extLst>
          </p:cNvPr>
          <p:cNvGrpSpPr/>
          <p:nvPr/>
        </p:nvGrpSpPr>
        <p:grpSpPr>
          <a:xfrm>
            <a:off x="448753" y="5631461"/>
            <a:ext cx="170908" cy="170908"/>
            <a:chOff x="0" y="0"/>
            <a:chExt cx="6350000" cy="6350000"/>
          </a:xfrm>
        </p:grpSpPr>
        <p:sp>
          <p:nvSpPr>
            <p:cNvPr id="50" name="Freeform 20">
              <a:extLst>
                <a:ext uri="{FF2B5EF4-FFF2-40B4-BE49-F238E27FC236}">
                  <a16:creationId xmlns:a16="http://schemas.microsoft.com/office/drawing/2014/main" id="{0C94D425-5E94-2984-C3A3-3DFBEB65209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84" name="Group 3">
            <a:extLst>
              <a:ext uri="{FF2B5EF4-FFF2-40B4-BE49-F238E27FC236}">
                <a16:creationId xmlns:a16="http://schemas.microsoft.com/office/drawing/2014/main" id="{1161259C-8F9E-297C-36A0-22B3D09A81FF}"/>
              </a:ext>
            </a:extLst>
          </p:cNvPr>
          <p:cNvGrpSpPr/>
          <p:nvPr/>
        </p:nvGrpSpPr>
        <p:grpSpPr>
          <a:xfrm>
            <a:off x="426632" y="7999113"/>
            <a:ext cx="170908" cy="170908"/>
            <a:chOff x="0" y="0"/>
            <a:chExt cx="6350000" cy="6350000"/>
          </a:xfrm>
        </p:grpSpPr>
        <p:sp>
          <p:nvSpPr>
            <p:cNvPr id="85" name="Freeform 4">
              <a:extLst>
                <a:ext uri="{FF2B5EF4-FFF2-40B4-BE49-F238E27FC236}">
                  <a16:creationId xmlns:a16="http://schemas.microsoft.com/office/drawing/2014/main" id="{BFFED79C-57D5-0766-0E32-9B105DD23E0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86" name="Group 23">
            <a:extLst>
              <a:ext uri="{FF2B5EF4-FFF2-40B4-BE49-F238E27FC236}">
                <a16:creationId xmlns:a16="http://schemas.microsoft.com/office/drawing/2014/main" id="{4394BD15-9A6D-43CB-67C7-A10E8629BCDE}"/>
              </a:ext>
            </a:extLst>
          </p:cNvPr>
          <p:cNvGrpSpPr/>
          <p:nvPr/>
        </p:nvGrpSpPr>
        <p:grpSpPr>
          <a:xfrm>
            <a:off x="426631" y="8981455"/>
            <a:ext cx="170908" cy="170908"/>
            <a:chOff x="0" y="0"/>
            <a:chExt cx="6350000" cy="6350000"/>
          </a:xfrm>
        </p:grpSpPr>
        <p:sp>
          <p:nvSpPr>
            <p:cNvPr id="87" name="Freeform 24">
              <a:extLst>
                <a:ext uri="{FF2B5EF4-FFF2-40B4-BE49-F238E27FC236}">
                  <a16:creationId xmlns:a16="http://schemas.microsoft.com/office/drawing/2014/main" id="{6A452F39-3ADC-3981-7605-5DBB3557D36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88" name="Group 25">
            <a:extLst>
              <a:ext uri="{FF2B5EF4-FFF2-40B4-BE49-F238E27FC236}">
                <a16:creationId xmlns:a16="http://schemas.microsoft.com/office/drawing/2014/main" id="{02496BB4-D83C-E9EF-A669-6B0719D01F16}"/>
              </a:ext>
            </a:extLst>
          </p:cNvPr>
          <p:cNvGrpSpPr/>
          <p:nvPr/>
        </p:nvGrpSpPr>
        <p:grpSpPr>
          <a:xfrm>
            <a:off x="427012" y="6565230"/>
            <a:ext cx="170908" cy="170908"/>
            <a:chOff x="0" y="0"/>
            <a:chExt cx="6350000" cy="6350000"/>
          </a:xfrm>
        </p:grpSpPr>
        <p:sp>
          <p:nvSpPr>
            <p:cNvPr id="89" name="Freeform 26">
              <a:extLst>
                <a:ext uri="{FF2B5EF4-FFF2-40B4-BE49-F238E27FC236}">
                  <a16:creationId xmlns:a16="http://schemas.microsoft.com/office/drawing/2014/main" id="{E9A8CE7E-054F-F31C-9AAB-8B24223B1F8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90" name="AutoShape 27">
            <a:extLst>
              <a:ext uri="{FF2B5EF4-FFF2-40B4-BE49-F238E27FC236}">
                <a16:creationId xmlns:a16="http://schemas.microsoft.com/office/drawing/2014/main" id="{209A77E3-C877-F366-5FAC-8425E84A3DF1}"/>
              </a:ext>
            </a:extLst>
          </p:cNvPr>
          <p:cNvSpPr/>
          <p:nvPr/>
        </p:nvSpPr>
        <p:spPr>
          <a:xfrm>
            <a:off x="458382" y="6032500"/>
            <a:ext cx="6690798" cy="0"/>
          </a:xfrm>
          <a:prstGeom prst="line">
            <a:avLst/>
          </a:prstGeom>
          <a:ln w="28575" cap="rnd">
            <a:solidFill>
              <a:srgbClr val="C1DDD8"/>
            </a:solidFill>
            <a:prstDash val="solid"/>
            <a:headEnd type="none" w="sm" len="sm"/>
            <a:tailEnd type="none" w="sm" len="sm"/>
          </a:ln>
        </p:spPr>
      </p:sp>
      <p:sp>
        <p:nvSpPr>
          <p:cNvPr id="91" name="TextBox 28">
            <a:extLst>
              <a:ext uri="{FF2B5EF4-FFF2-40B4-BE49-F238E27FC236}">
                <a16:creationId xmlns:a16="http://schemas.microsoft.com/office/drawing/2014/main" id="{AA877A29-16B5-A71E-FAD9-261249290593}"/>
              </a:ext>
            </a:extLst>
          </p:cNvPr>
          <p:cNvSpPr txBox="1"/>
          <p:nvPr/>
        </p:nvSpPr>
        <p:spPr>
          <a:xfrm>
            <a:off x="879721" y="6480301"/>
            <a:ext cx="6269458" cy="655998"/>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This feature prevents users from being able to opt-out of the weekly Micro Training and Monthly Security Newsletter emails</a:t>
            </a:r>
          </a:p>
        </p:txBody>
      </p:sp>
      <p:sp>
        <p:nvSpPr>
          <p:cNvPr id="92" name="TextBox 29">
            <a:extLst>
              <a:ext uri="{FF2B5EF4-FFF2-40B4-BE49-F238E27FC236}">
                <a16:creationId xmlns:a16="http://schemas.microsoft.com/office/drawing/2014/main" id="{AD73AEF9-B78A-9A13-7DFD-1712DAC91D0E}"/>
              </a:ext>
            </a:extLst>
          </p:cNvPr>
          <p:cNvSpPr txBox="1"/>
          <p:nvPr/>
        </p:nvSpPr>
        <p:spPr>
          <a:xfrm>
            <a:off x="458382" y="6092258"/>
            <a:ext cx="6690798" cy="321242"/>
          </a:xfrm>
          <a:prstGeom prst="rect">
            <a:avLst/>
          </a:prstGeom>
        </p:spPr>
        <p:txBody>
          <a:bodyPr lIns="0" tIns="0" rIns="0" bIns="0" rtlCol="0" anchor="t">
            <a:spAutoFit/>
          </a:bodyPr>
          <a:lstStyle/>
          <a:p>
            <a:pPr marL="0" lvl="0" indent="0" algn="l">
              <a:lnSpc>
                <a:spcPts val="2688"/>
              </a:lnSpc>
              <a:spcBef>
                <a:spcPct val="0"/>
              </a:spcBef>
            </a:pPr>
            <a:r>
              <a:rPr lang="en-US" sz="1600" spc="145" dirty="0">
                <a:solidFill>
                  <a:srgbClr val="233937"/>
                </a:solidFill>
                <a:latin typeface="Catamaran Bold Bold"/>
              </a:rPr>
              <a:t>10. COMPANY POSITIVE OPT-IN</a:t>
            </a:r>
          </a:p>
        </p:txBody>
      </p:sp>
      <p:sp>
        <p:nvSpPr>
          <p:cNvPr id="93" name="TextBox 30">
            <a:extLst>
              <a:ext uri="{FF2B5EF4-FFF2-40B4-BE49-F238E27FC236}">
                <a16:creationId xmlns:a16="http://schemas.microsoft.com/office/drawing/2014/main" id="{56F989AB-4503-FA37-9B21-1812FA4FE177}"/>
              </a:ext>
            </a:extLst>
          </p:cNvPr>
          <p:cNvSpPr txBox="1"/>
          <p:nvPr/>
        </p:nvSpPr>
        <p:spPr>
          <a:xfrm>
            <a:off x="879721" y="7221803"/>
            <a:ext cx="6291735" cy="602024"/>
          </a:xfrm>
          <a:prstGeom prst="rect">
            <a:avLst/>
          </a:prstGeom>
        </p:spPr>
        <p:txBody>
          <a:bodyPr lIns="0" tIns="0" rIns="0" bIns="0" rtlCol="0" anchor="t">
            <a:spAutoFit/>
          </a:bodyPr>
          <a:lstStyle/>
          <a:p>
            <a:pPr marL="323850" lvl="1" indent="-161925" algn="l">
              <a:lnSpc>
                <a:spcPts val="2520"/>
              </a:lnSpc>
              <a:buFont typeface="Arial"/>
              <a:buChar char="•"/>
            </a:pPr>
            <a:r>
              <a:rPr lang="en-US" sz="1500" dirty="0">
                <a:solidFill>
                  <a:srgbClr val="233937"/>
                </a:solidFill>
                <a:latin typeface="Lato"/>
              </a:rPr>
              <a:t>We are required by law to provide an "unsubscribe" button on each email, but you can bypass these unsubscribes with the positive opt-in.</a:t>
            </a:r>
          </a:p>
        </p:txBody>
      </p:sp>
      <p:sp>
        <p:nvSpPr>
          <p:cNvPr id="94" name="TextBox 31">
            <a:extLst>
              <a:ext uri="{FF2B5EF4-FFF2-40B4-BE49-F238E27FC236}">
                <a16:creationId xmlns:a16="http://schemas.microsoft.com/office/drawing/2014/main" id="{9749B46B-08BF-96EF-E3E6-9D5738432849}"/>
              </a:ext>
            </a:extLst>
          </p:cNvPr>
          <p:cNvSpPr txBox="1"/>
          <p:nvPr/>
        </p:nvSpPr>
        <p:spPr>
          <a:xfrm>
            <a:off x="847971" y="7886913"/>
            <a:ext cx="6269458" cy="655998"/>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Designate a user from your customer's organization (preferably a manager) under the "Users" tab for your customer's account</a:t>
            </a:r>
          </a:p>
        </p:txBody>
      </p:sp>
      <p:sp>
        <p:nvSpPr>
          <p:cNvPr id="95" name="TextBox 32">
            <a:extLst>
              <a:ext uri="{FF2B5EF4-FFF2-40B4-BE49-F238E27FC236}">
                <a16:creationId xmlns:a16="http://schemas.microsoft.com/office/drawing/2014/main" id="{71ACC5AB-0A4A-2334-43AE-AC8A80870F7F}"/>
              </a:ext>
            </a:extLst>
          </p:cNvPr>
          <p:cNvSpPr txBox="1"/>
          <p:nvPr/>
        </p:nvSpPr>
        <p:spPr>
          <a:xfrm>
            <a:off x="815631" y="8894339"/>
            <a:ext cx="6419914" cy="317331"/>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Edit guide and send email template to designated user to finalize set up </a:t>
            </a:r>
          </a:p>
        </p:txBody>
      </p:sp>
      <p:sp>
        <p:nvSpPr>
          <p:cNvPr id="96" name="TextBox 33">
            <a:extLst>
              <a:ext uri="{FF2B5EF4-FFF2-40B4-BE49-F238E27FC236}">
                <a16:creationId xmlns:a16="http://schemas.microsoft.com/office/drawing/2014/main" id="{CD778FE3-ACE9-A7C1-CAD7-23F9A70BBEC3}"/>
              </a:ext>
            </a:extLst>
          </p:cNvPr>
          <p:cNvSpPr txBox="1"/>
          <p:nvPr/>
        </p:nvSpPr>
        <p:spPr>
          <a:xfrm>
            <a:off x="879721" y="8528152"/>
            <a:ext cx="6291735" cy="281424"/>
          </a:xfrm>
          <a:prstGeom prst="rect">
            <a:avLst/>
          </a:prstGeom>
        </p:spPr>
        <p:txBody>
          <a:bodyPr lIns="0" tIns="0" rIns="0" bIns="0" rtlCol="0" anchor="t">
            <a:spAutoFit/>
          </a:bodyPr>
          <a:lstStyle/>
          <a:p>
            <a:pPr marL="323850" lvl="1" indent="-161925" algn="l">
              <a:lnSpc>
                <a:spcPts val="2520"/>
              </a:lnSpc>
              <a:buFont typeface="Arial"/>
              <a:buChar char="•"/>
            </a:pPr>
            <a:r>
              <a:rPr lang="en-US" sz="1500" dirty="0">
                <a:solidFill>
                  <a:srgbClr val="233937"/>
                </a:solidFill>
                <a:latin typeface="Lato"/>
              </a:rPr>
              <a:t>This user will need to override the opt-outs on behalf of the company</a:t>
            </a:r>
          </a:p>
        </p:txBody>
      </p:sp>
      <p:sp>
        <p:nvSpPr>
          <p:cNvPr id="97" name="TextBox 34">
            <a:extLst>
              <a:ext uri="{FF2B5EF4-FFF2-40B4-BE49-F238E27FC236}">
                <a16:creationId xmlns:a16="http://schemas.microsoft.com/office/drawing/2014/main" id="{18D1D2E5-89CF-3EA2-AA13-2A6AA07C6E41}"/>
              </a:ext>
            </a:extLst>
          </p:cNvPr>
          <p:cNvSpPr txBox="1"/>
          <p:nvPr/>
        </p:nvSpPr>
        <p:spPr>
          <a:xfrm>
            <a:off x="875485" y="9711065"/>
            <a:ext cx="6269458" cy="312039"/>
          </a:xfrm>
          <a:prstGeom prst="rect">
            <a:avLst/>
          </a:prstGeom>
        </p:spPr>
        <p:txBody>
          <a:bodyPr lIns="0" tIns="0" rIns="0" bIns="0" rtlCol="0" anchor="t">
            <a:spAutoFit/>
          </a:bodyPr>
          <a:lstStyle/>
          <a:p>
            <a:pPr algn="l">
              <a:lnSpc>
                <a:spcPts val="2687"/>
              </a:lnSpc>
              <a:spcBef>
                <a:spcPct val="0"/>
              </a:spcBef>
            </a:pPr>
            <a:r>
              <a:rPr lang="en-US" sz="1599" u="sng" dirty="0">
                <a:solidFill>
                  <a:srgbClr val="308C83"/>
                </a:solidFill>
                <a:latin typeface="Lato"/>
                <a:hlinkClick r:id="rId7">
                  <a:extLst>
                    <a:ext uri="{A12FA001-AC4F-418D-AE19-62706E023703}">
                      <ahyp:hlinkClr xmlns:ahyp="http://schemas.microsoft.com/office/drawing/2018/hyperlinkcolor" val="tx"/>
                    </a:ext>
                  </a:extLst>
                </a:hlinkClick>
              </a:rPr>
              <a:t>Detailed Information Guide</a:t>
            </a:r>
            <a:endParaRPr lang="en-US" sz="1599" u="sng" dirty="0">
              <a:solidFill>
                <a:srgbClr val="308C83"/>
              </a:solidFill>
              <a:latin typeface="Lato"/>
            </a:endParaRPr>
          </a:p>
        </p:txBody>
      </p:sp>
      <p:sp>
        <p:nvSpPr>
          <p:cNvPr id="98" name="TextBox 35">
            <a:extLst>
              <a:ext uri="{FF2B5EF4-FFF2-40B4-BE49-F238E27FC236}">
                <a16:creationId xmlns:a16="http://schemas.microsoft.com/office/drawing/2014/main" id="{ECC9B7EA-06D8-5319-818C-6D6F6B0946F2}"/>
              </a:ext>
            </a:extLst>
          </p:cNvPr>
          <p:cNvSpPr txBox="1"/>
          <p:nvPr/>
        </p:nvSpPr>
        <p:spPr>
          <a:xfrm>
            <a:off x="815631" y="9288241"/>
            <a:ext cx="6291735" cy="613410"/>
          </a:xfrm>
          <a:prstGeom prst="rect">
            <a:avLst/>
          </a:prstGeom>
        </p:spPr>
        <p:txBody>
          <a:bodyPr lIns="0" tIns="0" rIns="0" bIns="0" numCol="2" rtlCol="0" anchor="t">
            <a:spAutoFit/>
          </a:bodyPr>
          <a:lstStyle/>
          <a:p>
            <a:pPr marL="323850" lvl="1" indent="-161925">
              <a:lnSpc>
                <a:spcPts val="2520"/>
              </a:lnSpc>
              <a:buFont typeface="Arial"/>
              <a:buChar char="•"/>
            </a:pPr>
            <a:r>
              <a:rPr lang="en-US" sz="1500" u="sng" dirty="0">
                <a:solidFill>
                  <a:srgbClr val="308C83"/>
                </a:solidFill>
                <a:latin typeface="Lato"/>
                <a:hlinkClick r:id="rId8">
                  <a:extLst>
                    <a:ext uri="{A12FA001-AC4F-418D-AE19-62706E023703}">
                      <ahyp:hlinkClr xmlns:ahyp="http://schemas.microsoft.com/office/drawing/2018/hyperlinkcolor" val="tx"/>
                    </a:ext>
                  </a:extLst>
                </a:hlinkClick>
              </a:rPr>
              <a:t>White-Label Guide</a:t>
            </a:r>
            <a:r>
              <a:rPr lang="en-US" sz="1500" u="sng" dirty="0">
                <a:solidFill>
                  <a:srgbClr val="308C83"/>
                </a:solidFill>
                <a:latin typeface="Lato"/>
              </a:rPr>
              <a:t> </a:t>
            </a:r>
          </a:p>
          <a:p>
            <a:pPr marL="323850" lvl="1" indent="-161925" algn="l">
              <a:lnSpc>
                <a:spcPts val="2520"/>
              </a:lnSpc>
              <a:buFont typeface="Arial"/>
              <a:buChar char="•"/>
            </a:pPr>
            <a:endParaRPr lang="en-US" sz="1500" u="sng" dirty="0">
              <a:solidFill>
                <a:srgbClr val="308C83"/>
              </a:solidFill>
              <a:latin typeface="Lato"/>
              <a:hlinkClick r:id="rId9">
                <a:extLst>
                  <a:ext uri="{A12FA001-AC4F-418D-AE19-62706E023703}">
                    <ahyp:hlinkClr xmlns:ahyp="http://schemas.microsoft.com/office/drawing/2018/hyperlinkcolor" val="tx"/>
                  </a:ext>
                </a:extLst>
              </a:hlinkClick>
            </a:endParaRPr>
          </a:p>
          <a:p>
            <a:pPr marL="323850" lvl="1" indent="-161925" algn="l">
              <a:lnSpc>
                <a:spcPts val="2520"/>
              </a:lnSpc>
              <a:buFont typeface="Arial"/>
              <a:buChar char="•"/>
            </a:pPr>
            <a:r>
              <a:rPr lang="en-US" sz="1500" u="sng" dirty="0">
                <a:solidFill>
                  <a:srgbClr val="308C83"/>
                </a:solidFill>
                <a:latin typeface="Lato"/>
                <a:hlinkClick r:id="rId9">
                  <a:extLst>
                    <a:ext uri="{A12FA001-AC4F-418D-AE19-62706E023703}">
                      <ahyp:hlinkClr xmlns:ahyp="http://schemas.microsoft.com/office/drawing/2018/hyperlinkcolor" val="tx"/>
                    </a:ext>
                  </a:extLst>
                </a:hlinkClick>
              </a:rPr>
              <a:t>Email Template</a:t>
            </a:r>
            <a:r>
              <a:rPr lang="en-US" sz="1500" u="sng" dirty="0">
                <a:solidFill>
                  <a:srgbClr val="308C83"/>
                </a:solidFill>
                <a:latin typeface="Lato"/>
              </a:rPr>
              <a:t> </a:t>
            </a:r>
          </a:p>
        </p:txBody>
      </p:sp>
      <p:grpSp>
        <p:nvGrpSpPr>
          <p:cNvPr id="99" name="Group 36">
            <a:extLst>
              <a:ext uri="{FF2B5EF4-FFF2-40B4-BE49-F238E27FC236}">
                <a16:creationId xmlns:a16="http://schemas.microsoft.com/office/drawing/2014/main" id="{4C57E4C3-4139-ABBB-BD05-7A1A2DD6532D}"/>
              </a:ext>
            </a:extLst>
          </p:cNvPr>
          <p:cNvGrpSpPr/>
          <p:nvPr/>
        </p:nvGrpSpPr>
        <p:grpSpPr>
          <a:xfrm>
            <a:off x="421432" y="9820589"/>
            <a:ext cx="170908" cy="170908"/>
            <a:chOff x="0" y="0"/>
            <a:chExt cx="6350000" cy="6350000"/>
          </a:xfrm>
        </p:grpSpPr>
        <p:sp>
          <p:nvSpPr>
            <p:cNvPr id="100" name="Freeform 37">
              <a:extLst>
                <a:ext uri="{FF2B5EF4-FFF2-40B4-BE49-F238E27FC236}">
                  <a16:creationId xmlns:a16="http://schemas.microsoft.com/office/drawing/2014/main" id="{49C1ECFF-C22F-FA67-DA99-CF762F2DBA2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Tree>
    <p:extLst>
      <p:ext uri="{BB962C8B-B14F-4D97-AF65-F5344CB8AC3E}">
        <p14:creationId xmlns:p14="http://schemas.microsoft.com/office/powerpoint/2010/main" val="76442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grpSp>
        <p:nvGrpSpPr>
          <p:cNvPr id="5" name="Group 5"/>
          <p:cNvGrpSpPr/>
          <p:nvPr/>
        </p:nvGrpSpPr>
        <p:grpSpPr>
          <a:xfrm>
            <a:off x="616488" y="1194530"/>
            <a:ext cx="170908" cy="17090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7" name="Group 7"/>
          <p:cNvGrpSpPr/>
          <p:nvPr/>
        </p:nvGrpSpPr>
        <p:grpSpPr>
          <a:xfrm>
            <a:off x="616488" y="2527300"/>
            <a:ext cx="170908" cy="170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9" name="AutoShape 9"/>
          <p:cNvSpPr/>
          <p:nvPr/>
        </p:nvSpPr>
        <p:spPr>
          <a:xfrm rot="-5400000">
            <a:off x="3527821" y="6691334"/>
            <a:ext cx="504357" cy="7560000"/>
          </a:xfrm>
          <a:prstGeom prst="rect">
            <a:avLst/>
          </a:prstGeom>
          <a:solidFill>
            <a:srgbClr val="C1DDD8"/>
          </a:solidFill>
        </p:spPr>
      </p:sp>
      <p:sp>
        <p:nvSpPr>
          <p:cNvPr id="10" name="TextBox 10"/>
          <p:cNvSpPr txBox="1"/>
          <p:nvPr/>
        </p:nvSpPr>
        <p:spPr>
          <a:xfrm>
            <a:off x="616488" y="643800"/>
            <a:ext cx="6565898"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11. DETERMINE ACCESS FEATURES</a:t>
            </a:r>
          </a:p>
        </p:txBody>
      </p:sp>
      <p:sp>
        <p:nvSpPr>
          <p:cNvPr id="11" name="TextBox 11"/>
          <p:cNvSpPr txBox="1"/>
          <p:nvPr/>
        </p:nvSpPr>
        <p:spPr>
          <a:xfrm>
            <a:off x="1037828" y="1088987"/>
            <a:ext cx="6269458" cy="1688347"/>
          </a:xfrm>
          <a:prstGeom prst="rect">
            <a:avLst/>
          </a:prstGeom>
        </p:spPr>
        <p:txBody>
          <a:bodyPr wrap="square" lIns="0" tIns="0" rIns="0" bIns="0" rtlCol="0" anchor="t">
            <a:spAutoFit/>
          </a:bodyPr>
          <a:lstStyle/>
          <a:p>
            <a:pPr>
              <a:lnSpc>
                <a:spcPts val="2687"/>
              </a:lnSpc>
            </a:pPr>
            <a:r>
              <a:rPr lang="en-US" sz="1599" dirty="0">
                <a:solidFill>
                  <a:srgbClr val="233937"/>
                </a:solidFill>
                <a:latin typeface="Lato"/>
              </a:rPr>
              <a:t>You can limit access to certain features if desired under the "</a:t>
            </a:r>
            <a:r>
              <a:rPr lang="en-US" sz="1599" b="1" dirty="0">
                <a:solidFill>
                  <a:srgbClr val="233937"/>
                </a:solidFill>
                <a:latin typeface="Lato"/>
              </a:rPr>
              <a:t>Access</a:t>
            </a:r>
            <a:r>
              <a:rPr lang="en-US" sz="1599" dirty="0">
                <a:solidFill>
                  <a:srgbClr val="233937"/>
                </a:solidFill>
                <a:latin typeface="Lato"/>
              </a:rPr>
              <a:t>" tab for your customer's account. For example, some MSPs like to charge extra for the Security Risk Assessment, therefore they will turn off access too the "</a:t>
            </a:r>
            <a:r>
              <a:rPr lang="en-US" sz="1599" b="1" dirty="0">
                <a:solidFill>
                  <a:srgbClr val="233937"/>
                </a:solidFill>
                <a:latin typeface="Lato"/>
              </a:rPr>
              <a:t>SRA</a:t>
            </a:r>
            <a:r>
              <a:rPr lang="en-US" sz="1599" dirty="0">
                <a:solidFill>
                  <a:srgbClr val="233937"/>
                </a:solidFill>
                <a:latin typeface="Lato"/>
              </a:rPr>
              <a:t>" tab until this feature has been paid for.</a:t>
            </a:r>
          </a:p>
          <a:p>
            <a:pPr algn="l">
              <a:lnSpc>
                <a:spcPts val="2687"/>
              </a:lnSpc>
              <a:spcBef>
                <a:spcPct val="0"/>
              </a:spcBef>
            </a:pPr>
            <a:r>
              <a:rPr lang="en-US" sz="1599" dirty="0">
                <a:solidFill>
                  <a:srgbClr val="233937"/>
                </a:solidFill>
                <a:latin typeface="Lato"/>
              </a:rPr>
              <a:t>Items you can control for users and Managers:</a:t>
            </a:r>
          </a:p>
        </p:txBody>
      </p:sp>
      <p:sp>
        <p:nvSpPr>
          <p:cNvPr id="13" name="TextBox 13"/>
          <p:cNvSpPr txBox="1"/>
          <p:nvPr/>
        </p:nvSpPr>
        <p:spPr>
          <a:xfrm>
            <a:off x="1037828" y="2777115"/>
            <a:ext cx="3334906" cy="7214235"/>
          </a:xfrm>
          <a:prstGeom prst="rect">
            <a:avLst/>
          </a:prstGeom>
        </p:spPr>
        <p:txBody>
          <a:bodyPr lIns="0" tIns="0" rIns="0" bIns="0" rtlCol="0" anchor="t">
            <a:spAutoFit/>
          </a:bodyPr>
          <a:lstStyle/>
          <a:p>
            <a:pPr marL="323850" lvl="1" indent="-161925">
              <a:lnSpc>
                <a:spcPts val="2520"/>
              </a:lnSpc>
              <a:buFont typeface="Arial"/>
              <a:buChar char="•"/>
            </a:pPr>
            <a:r>
              <a:rPr lang="en-US" sz="1500" dirty="0">
                <a:solidFill>
                  <a:srgbClr val="233937"/>
                </a:solidFill>
                <a:latin typeface="Lato Bold"/>
              </a:rPr>
              <a:t>Training </a:t>
            </a:r>
          </a:p>
          <a:p>
            <a:pPr marL="647700" lvl="2" indent="-215900">
              <a:lnSpc>
                <a:spcPts val="2520"/>
              </a:lnSpc>
              <a:buFont typeface="Arial"/>
              <a:buChar char="⚬"/>
            </a:pPr>
            <a:r>
              <a:rPr lang="en-US" sz="1500" dirty="0">
                <a:solidFill>
                  <a:srgbClr val="233937"/>
                </a:solidFill>
                <a:latin typeface="Lato"/>
              </a:rPr>
              <a:t>Annual Security Training </a:t>
            </a:r>
          </a:p>
          <a:p>
            <a:pPr marL="647700" lvl="2" indent="-215900">
              <a:lnSpc>
                <a:spcPts val="2520"/>
              </a:lnSpc>
              <a:buFont typeface="Arial"/>
              <a:buChar char="⚬"/>
            </a:pPr>
            <a:r>
              <a:rPr lang="en-US" sz="1500" dirty="0">
                <a:solidFill>
                  <a:srgbClr val="233937"/>
                </a:solidFill>
                <a:latin typeface="Lato"/>
              </a:rPr>
              <a:t>Monthly Security Newsletter </a:t>
            </a:r>
          </a:p>
          <a:p>
            <a:pPr marL="647700" lvl="2" indent="-215900">
              <a:lnSpc>
                <a:spcPts val="2520"/>
              </a:lnSpc>
              <a:buFont typeface="Arial"/>
              <a:buChar char="⚬"/>
            </a:pPr>
            <a:r>
              <a:rPr lang="en-US" sz="1500" dirty="0">
                <a:solidFill>
                  <a:srgbClr val="233937"/>
                </a:solidFill>
                <a:latin typeface="Lato"/>
              </a:rPr>
              <a:t>Weekly Micro Training </a:t>
            </a:r>
          </a:p>
          <a:p>
            <a:pPr marL="647700" lvl="2" indent="-215900">
              <a:lnSpc>
                <a:spcPts val="2520"/>
              </a:lnSpc>
              <a:buFont typeface="Arial"/>
              <a:buChar char="⚬"/>
            </a:pPr>
            <a:r>
              <a:rPr lang="en-US" sz="1500" dirty="0">
                <a:solidFill>
                  <a:srgbClr val="233937"/>
                </a:solidFill>
                <a:latin typeface="Lato"/>
              </a:rPr>
              <a:t>Employee Training Report </a:t>
            </a:r>
          </a:p>
          <a:p>
            <a:pPr marL="323850" lvl="1" indent="-161925">
              <a:lnSpc>
                <a:spcPts val="2520"/>
              </a:lnSpc>
              <a:buFont typeface="Arial"/>
              <a:buChar char="•"/>
            </a:pPr>
            <a:r>
              <a:rPr lang="en-US" sz="1500" dirty="0">
                <a:solidFill>
                  <a:srgbClr val="233937"/>
                </a:solidFill>
                <a:latin typeface="Lato Bold"/>
              </a:rPr>
              <a:t>Employees </a:t>
            </a:r>
          </a:p>
          <a:p>
            <a:pPr marL="647700" lvl="2" indent="-215900">
              <a:lnSpc>
                <a:spcPts val="2520"/>
              </a:lnSpc>
              <a:buFont typeface="Arial"/>
              <a:buChar char="⚬"/>
            </a:pPr>
            <a:r>
              <a:rPr lang="en-US" sz="1500" dirty="0">
                <a:solidFill>
                  <a:srgbClr val="233937"/>
                </a:solidFill>
                <a:latin typeface="Lato"/>
              </a:rPr>
              <a:t>Manage Employees </a:t>
            </a:r>
          </a:p>
          <a:p>
            <a:pPr marL="971550" lvl="3" indent="-242888">
              <a:lnSpc>
                <a:spcPts val="2520"/>
              </a:lnSpc>
              <a:buFont typeface="Arial"/>
              <a:buChar char="￭"/>
            </a:pPr>
            <a:r>
              <a:rPr lang="en-US" sz="1500" dirty="0">
                <a:solidFill>
                  <a:srgbClr val="233937"/>
                </a:solidFill>
                <a:latin typeface="Lato"/>
              </a:rPr>
              <a:t>Edit users</a:t>
            </a:r>
          </a:p>
          <a:p>
            <a:pPr marL="647700" lvl="2" indent="-215900">
              <a:lnSpc>
                <a:spcPts val="2520"/>
              </a:lnSpc>
              <a:buFont typeface="Arial"/>
              <a:buChar char="⚬"/>
            </a:pPr>
            <a:r>
              <a:rPr lang="en-US" sz="1500" dirty="0">
                <a:solidFill>
                  <a:srgbClr val="233937"/>
                </a:solidFill>
                <a:latin typeface="Lato"/>
              </a:rPr>
              <a:t>Manage Tag </a:t>
            </a:r>
          </a:p>
          <a:p>
            <a:pPr marL="971550" lvl="3" indent="-242888">
              <a:lnSpc>
                <a:spcPts val="2520"/>
              </a:lnSpc>
              <a:buFont typeface="Arial"/>
              <a:buChar char="￭"/>
            </a:pPr>
            <a:r>
              <a:rPr lang="en-US" sz="1500" dirty="0">
                <a:solidFill>
                  <a:srgbClr val="233937"/>
                </a:solidFill>
                <a:latin typeface="Lato"/>
              </a:rPr>
              <a:t>Add/Edit User Tags</a:t>
            </a:r>
          </a:p>
          <a:p>
            <a:pPr marL="323850" lvl="1" indent="-161925">
              <a:lnSpc>
                <a:spcPts val="2520"/>
              </a:lnSpc>
              <a:buFont typeface="Arial"/>
              <a:buChar char="•"/>
            </a:pPr>
            <a:r>
              <a:rPr lang="en-US" sz="1500" dirty="0">
                <a:solidFill>
                  <a:srgbClr val="233937"/>
                </a:solidFill>
                <a:latin typeface="Lato Bold"/>
              </a:rPr>
              <a:t>Leaderboard </a:t>
            </a:r>
          </a:p>
          <a:p>
            <a:pPr marL="647700" lvl="2" indent="-215900">
              <a:lnSpc>
                <a:spcPts val="2520"/>
              </a:lnSpc>
              <a:buFont typeface="Arial"/>
              <a:buChar char="⚬"/>
            </a:pPr>
            <a:r>
              <a:rPr lang="en-US" sz="1500" dirty="0">
                <a:solidFill>
                  <a:srgbClr val="233937"/>
                </a:solidFill>
                <a:latin typeface="Lato"/>
              </a:rPr>
              <a:t>Leaderboard – Overall </a:t>
            </a:r>
          </a:p>
          <a:p>
            <a:pPr marL="971550" lvl="3" indent="-242888">
              <a:lnSpc>
                <a:spcPts val="2520"/>
              </a:lnSpc>
              <a:buFont typeface="Arial"/>
              <a:buChar char="￭"/>
            </a:pPr>
            <a:r>
              <a:rPr lang="en-US" sz="1500" dirty="0">
                <a:solidFill>
                  <a:srgbClr val="233937"/>
                </a:solidFill>
                <a:latin typeface="Lato"/>
              </a:rPr>
              <a:t>Company-level</a:t>
            </a:r>
          </a:p>
          <a:p>
            <a:pPr marL="647700" lvl="2" indent="-215900">
              <a:lnSpc>
                <a:spcPts val="2520"/>
              </a:lnSpc>
              <a:buFont typeface="Arial"/>
              <a:buChar char="⚬"/>
            </a:pPr>
            <a:r>
              <a:rPr lang="en-US" sz="1500" dirty="0">
                <a:solidFill>
                  <a:srgbClr val="233937"/>
                </a:solidFill>
                <a:latin typeface="Lato"/>
              </a:rPr>
              <a:t>Leaderboard </a:t>
            </a:r>
          </a:p>
          <a:p>
            <a:pPr marL="971550" lvl="3" indent="-242888">
              <a:lnSpc>
                <a:spcPts val="2520"/>
              </a:lnSpc>
              <a:buFont typeface="Arial"/>
              <a:buChar char="￭"/>
            </a:pPr>
            <a:r>
              <a:rPr lang="en-US" sz="1500" dirty="0">
                <a:solidFill>
                  <a:srgbClr val="233937"/>
                </a:solidFill>
                <a:latin typeface="Lato"/>
              </a:rPr>
              <a:t>Employee-level</a:t>
            </a:r>
          </a:p>
          <a:p>
            <a:pPr marL="323850" lvl="1" indent="-161925">
              <a:lnSpc>
                <a:spcPts val="2520"/>
              </a:lnSpc>
              <a:buFont typeface="Arial"/>
              <a:buChar char="•"/>
            </a:pPr>
            <a:r>
              <a:rPr lang="en-US" sz="1500" dirty="0">
                <a:solidFill>
                  <a:srgbClr val="233937"/>
                </a:solidFill>
                <a:latin typeface="Lato Bold"/>
              </a:rPr>
              <a:t>Policies </a:t>
            </a:r>
          </a:p>
          <a:p>
            <a:pPr marL="647700" lvl="2" indent="-215900">
              <a:lnSpc>
                <a:spcPts val="2520"/>
              </a:lnSpc>
              <a:buFont typeface="Arial"/>
              <a:buChar char="⚬"/>
            </a:pPr>
            <a:r>
              <a:rPr lang="en-US" sz="1500" dirty="0">
                <a:solidFill>
                  <a:srgbClr val="233937"/>
                </a:solidFill>
                <a:latin typeface="Lato Italics"/>
              </a:rPr>
              <a:t>Not applicable for EVA MD subscriptions</a:t>
            </a:r>
          </a:p>
          <a:p>
            <a:pPr marL="647700" lvl="2" indent="-215900">
              <a:lnSpc>
                <a:spcPts val="2520"/>
              </a:lnSpc>
              <a:buFont typeface="Arial"/>
              <a:buChar char="⚬"/>
            </a:pPr>
            <a:r>
              <a:rPr lang="en-US" sz="1500" dirty="0">
                <a:solidFill>
                  <a:srgbClr val="233937"/>
                </a:solidFill>
                <a:latin typeface="Lato"/>
              </a:rPr>
              <a:t>Security Policies </a:t>
            </a:r>
          </a:p>
          <a:p>
            <a:pPr marL="971550" lvl="3" indent="-242888">
              <a:lnSpc>
                <a:spcPts val="2520"/>
              </a:lnSpc>
              <a:buFont typeface="Arial"/>
              <a:buChar char="￭"/>
            </a:pPr>
            <a:r>
              <a:rPr lang="en-US" sz="1500" dirty="0">
                <a:solidFill>
                  <a:srgbClr val="233937"/>
                </a:solidFill>
                <a:latin typeface="Lato"/>
              </a:rPr>
              <a:t>Provided Policies &amp; Procedures</a:t>
            </a:r>
          </a:p>
          <a:p>
            <a:pPr marL="647700" lvl="2" indent="-215900">
              <a:lnSpc>
                <a:spcPts val="2520"/>
              </a:lnSpc>
              <a:buFont typeface="Arial"/>
              <a:buChar char="⚬"/>
            </a:pPr>
            <a:r>
              <a:rPr lang="en-US" sz="1500" dirty="0">
                <a:solidFill>
                  <a:srgbClr val="233937"/>
                </a:solidFill>
                <a:latin typeface="Lato"/>
              </a:rPr>
              <a:t>Other Policies</a:t>
            </a:r>
          </a:p>
          <a:p>
            <a:pPr marL="971550" lvl="3" indent="-242888" algn="l">
              <a:lnSpc>
                <a:spcPts val="2520"/>
              </a:lnSpc>
              <a:buFont typeface="Arial"/>
              <a:buChar char="￭"/>
            </a:pPr>
            <a:r>
              <a:rPr lang="en-US" sz="1500" dirty="0">
                <a:solidFill>
                  <a:srgbClr val="233937"/>
                </a:solidFill>
                <a:latin typeface="Lato"/>
              </a:rPr>
              <a:t>Company provided policies</a:t>
            </a:r>
          </a:p>
        </p:txBody>
      </p:sp>
      <p:sp>
        <p:nvSpPr>
          <p:cNvPr id="14" name="TextBox 14"/>
          <p:cNvSpPr txBox="1"/>
          <p:nvPr/>
        </p:nvSpPr>
        <p:spPr>
          <a:xfrm>
            <a:off x="4183695" y="2777115"/>
            <a:ext cx="3123591" cy="6372835"/>
          </a:xfrm>
          <a:prstGeom prst="rect">
            <a:avLst/>
          </a:prstGeom>
        </p:spPr>
        <p:txBody>
          <a:bodyPr lIns="0" tIns="0" rIns="0" bIns="0" rtlCol="0" anchor="t">
            <a:spAutoFit/>
          </a:bodyPr>
          <a:lstStyle/>
          <a:p>
            <a:pPr marL="323850" lvl="1" indent="-161925">
              <a:lnSpc>
                <a:spcPts val="2520"/>
              </a:lnSpc>
              <a:buFont typeface="Arial"/>
              <a:buChar char="•"/>
            </a:pPr>
            <a:r>
              <a:rPr lang="en-US" sz="1500" dirty="0">
                <a:solidFill>
                  <a:srgbClr val="233937"/>
                </a:solidFill>
                <a:latin typeface="Lato Bold"/>
              </a:rPr>
              <a:t>Security Risk Assessment (SRA)</a:t>
            </a:r>
            <a:r>
              <a:rPr lang="en-US" sz="1200" dirty="0">
                <a:solidFill>
                  <a:srgbClr val="233937"/>
                </a:solidFill>
                <a:latin typeface="Arimo Bold"/>
              </a:rPr>
              <a:t> </a:t>
            </a:r>
          </a:p>
          <a:p>
            <a:pPr marL="647700" lvl="2" indent="-215900">
              <a:lnSpc>
                <a:spcPts val="2520"/>
              </a:lnSpc>
              <a:buFont typeface="Arial"/>
              <a:buChar char="⚬"/>
            </a:pPr>
            <a:r>
              <a:rPr lang="en-US" sz="1500" dirty="0">
                <a:solidFill>
                  <a:srgbClr val="233937"/>
                </a:solidFill>
                <a:latin typeface="Lato Italics"/>
              </a:rPr>
              <a:t>Not applicable for EVA MD subscriptions</a:t>
            </a:r>
          </a:p>
          <a:p>
            <a:pPr marL="647700" lvl="2" indent="-215900">
              <a:lnSpc>
                <a:spcPts val="2520"/>
              </a:lnSpc>
              <a:buFont typeface="Arial"/>
              <a:buChar char="⚬"/>
            </a:pPr>
            <a:r>
              <a:rPr lang="en-US" sz="1500" dirty="0">
                <a:solidFill>
                  <a:srgbClr val="233937"/>
                </a:solidFill>
                <a:latin typeface="Lato"/>
              </a:rPr>
              <a:t>SRA Document </a:t>
            </a:r>
          </a:p>
          <a:p>
            <a:pPr marL="971550" lvl="3" indent="-242888">
              <a:lnSpc>
                <a:spcPts val="2520"/>
              </a:lnSpc>
              <a:buFont typeface="Arial"/>
              <a:buChar char="￭"/>
            </a:pPr>
            <a:r>
              <a:rPr lang="en-US" sz="1500" dirty="0">
                <a:solidFill>
                  <a:srgbClr val="233937"/>
                </a:solidFill>
                <a:latin typeface="Lato"/>
              </a:rPr>
              <a:t>Completed SRA Report</a:t>
            </a:r>
          </a:p>
          <a:p>
            <a:pPr marL="647700" lvl="2" indent="-215900">
              <a:lnSpc>
                <a:spcPts val="2520"/>
              </a:lnSpc>
              <a:buFont typeface="Arial"/>
              <a:buChar char="⚬"/>
            </a:pPr>
            <a:r>
              <a:rPr lang="en-US" sz="1500" dirty="0">
                <a:solidFill>
                  <a:srgbClr val="233937"/>
                </a:solidFill>
                <a:latin typeface="Lato"/>
              </a:rPr>
              <a:t>Perform SRA </a:t>
            </a:r>
          </a:p>
          <a:p>
            <a:pPr marL="971550" lvl="3" indent="-242888">
              <a:lnSpc>
                <a:spcPts val="2520"/>
              </a:lnSpc>
              <a:buFont typeface="Arial"/>
              <a:buChar char="￭"/>
            </a:pPr>
            <a:r>
              <a:rPr lang="en-US" sz="1500" dirty="0">
                <a:solidFill>
                  <a:srgbClr val="233937"/>
                </a:solidFill>
                <a:latin typeface="Lato"/>
              </a:rPr>
              <a:t>Complete SRA questionnaire </a:t>
            </a:r>
          </a:p>
          <a:p>
            <a:pPr marL="323850" lvl="1" indent="-161925">
              <a:lnSpc>
                <a:spcPts val="2520"/>
              </a:lnSpc>
              <a:buFont typeface="Arial"/>
              <a:buChar char="•"/>
            </a:pPr>
            <a:r>
              <a:rPr lang="en-US" sz="1500" dirty="0">
                <a:solidFill>
                  <a:srgbClr val="233937"/>
                </a:solidFill>
                <a:latin typeface="Lato Bold"/>
              </a:rPr>
              <a:t>Track </a:t>
            </a:r>
          </a:p>
          <a:p>
            <a:pPr marL="647700" lvl="2" indent="-215900">
              <a:lnSpc>
                <a:spcPts val="2520"/>
              </a:lnSpc>
              <a:buFont typeface="Arial"/>
              <a:buChar char="⚬"/>
            </a:pPr>
            <a:r>
              <a:rPr lang="en-US" sz="1500" dirty="0">
                <a:solidFill>
                  <a:srgbClr val="233937"/>
                </a:solidFill>
                <a:latin typeface="Lato Italics"/>
              </a:rPr>
              <a:t>Not applicable for EVA MD subscriptions</a:t>
            </a:r>
          </a:p>
          <a:p>
            <a:pPr marL="647700" lvl="2" indent="-215900">
              <a:lnSpc>
                <a:spcPts val="2520"/>
              </a:lnSpc>
              <a:buFont typeface="Arial"/>
              <a:buChar char="⚬"/>
            </a:pPr>
            <a:r>
              <a:rPr lang="en-US" sz="1500" dirty="0">
                <a:solidFill>
                  <a:srgbClr val="233937"/>
                </a:solidFill>
                <a:latin typeface="Lato"/>
              </a:rPr>
              <a:t>Security Incident </a:t>
            </a:r>
          </a:p>
          <a:p>
            <a:pPr marL="647700" lvl="2" indent="-215900">
              <a:lnSpc>
                <a:spcPts val="2520"/>
              </a:lnSpc>
              <a:buFont typeface="Arial"/>
              <a:buChar char="⚬"/>
            </a:pPr>
            <a:r>
              <a:rPr lang="en-US" sz="1500" dirty="0">
                <a:solidFill>
                  <a:srgbClr val="233937"/>
                </a:solidFill>
                <a:latin typeface="Lato"/>
              </a:rPr>
              <a:t>Server Room Access </a:t>
            </a:r>
          </a:p>
          <a:p>
            <a:pPr marL="323850" lvl="1" indent="-161925">
              <a:lnSpc>
                <a:spcPts val="2520"/>
              </a:lnSpc>
              <a:buFont typeface="Arial"/>
              <a:buChar char="•"/>
            </a:pPr>
            <a:r>
              <a:rPr lang="en-US" sz="1500" dirty="0">
                <a:solidFill>
                  <a:srgbClr val="233937"/>
                </a:solidFill>
                <a:latin typeface="Lato Bold"/>
              </a:rPr>
              <a:t>Documents </a:t>
            </a:r>
          </a:p>
          <a:p>
            <a:pPr marL="647700" lvl="2" indent="-215900">
              <a:lnSpc>
                <a:spcPts val="2520"/>
              </a:lnSpc>
              <a:buFont typeface="Arial"/>
              <a:buChar char="⚬"/>
            </a:pPr>
            <a:r>
              <a:rPr lang="en-US" sz="1500" dirty="0">
                <a:solidFill>
                  <a:srgbClr val="233937"/>
                </a:solidFill>
                <a:latin typeface="Lato Italics"/>
              </a:rPr>
              <a:t>Not applicable for EVA MD subscriptions</a:t>
            </a:r>
          </a:p>
          <a:p>
            <a:pPr marL="647700" lvl="2" indent="-215900">
              <a:lnSpc>
                <a:spcPts val="2520"/>
              </a:lnSpc>
              <a:buFont typeface="Arial"/>
              <a:buChar char="⚬"/>
            </a:pPr>
            <a:r>
              <a:rPr lang="en-US" sz="1500" dirty="0">
                <a:solidFill>
                  <a:srgbClr val="233937"/>
                </a:solidFill>
                <a:latin typeface="Lato"/>
              </a:rPr>
              <a:t>Service Provider Contract </a:t>
            </a:r>
          </a:p>
          <a:p>
            <a:pPr marL="647700" lvl="2" indent="-215900">
              <a:lnSpc>
                <a:spcPts val="2520"/>
              </a:lnSpc>
              <a:buFont typeface="Arial"/>
              <a:buChar char="⚬"/>
            </a:pPr>
            <a:r>
              <a:rPr lang="en-US" sz="1500" dirty="0">
                <a:solidFill>
                  <a:srgbClr val="233937"/>
                </a:solidFill>
                <a:latin typeface="Lato"/>
              </a:rPr>
              <a:t>DR Plan </a:t>
            </a:r>
          </a:p>
          <a:p>
            <a:pPr marL="647700" lvl="2" indent="-215900">
              <a:lnSpc>
                <a:spcPts val="2520"/>
              </a:lnSpc>
              <a:buFont typeface="Arial"/>
              <a:buChar char="⚬"/>
            </a:pPr>
            <a:r>
              <a:rPr lang="en-US" sz="1500" dirty="0">
                <a:solidFill>
                  <a:srgbClr val="233937"/>
                </a:solidFill>
                <a:latin typeface="Lato"/>
              </a:rPr>
              <a:t>Other Documents </a:t>
            </a:r>
          </a:p>
          <a:p>
            <a:pPr marL="647700" lvl="2" indent="-215900" algn="l">
              <a:lnSpc>
                <a:spcPts val="2520"/>
              </a:lnSpc>
              <a:buFont typeface="Arial"/>
              <a:buChar char="⚬"/>
            </a:pPr>
            <a:r>
              <a:rPr lang="en-US" sz="1500" dirty="0">
                <a:solidFill>
                  <a:srgbClr val="233937"/>
                </a:solidFill>
                <a:latin typeface="Lato"/>
              </a:rPr>
              <a:t>Templates </a:t>
            </a:r>
          </a:p>
        </p:txBody>
      </p:sp>
      <p:sp>
        <p:nvSpPr>
          <p:cNvPr id="15" name="TextBox 23">
            <a:extLst>
              <a:ext uri="{FF2B5EF4-FFF2-40B4-BE49-F238E27FC236}">
                <a16:creationId xmlns:a16="http://schemas.microsoft.com/office/drawing/2014/main" id="{E85A8F52-40EA-4FE1-9FAC-69AE40F79A61}"/>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2">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Tree>
    <p:extLst>
      <p:ext uri="{BB962C8B-B14F-4D97-AF65-F5344CB8AC3E}">
        <p14:creationId xmlns:p14="http://schemas.microsoft.com/office/powerpoint/2010/main" val="403431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sp>
        <p:nvSpPr>
          <p:cNvPr id="7" name="AutoShape 7"/>
          <p:cNvSpPr/>
          <p:nvPr/>
        </p:nvSpPr>
        <p:spPr>
          <a:xfrm rot="-5400000">
            <a:off x="3527821" y="6691334"/>
            <a:ext cx="504357" cy="7560000"/>
          </a:xfrm>
          <a:prstGeom prst="rect">
            <a:avLst/>
          </a:prstGeom>
          <a:solidFill>
            <a:srgbClr val="C1DDD8"/>
          </a:solidFill>
        </p:spPr>
      </p:sp>
      <p:grpSp>
        <p:nvGrpSpPr>
          <p:cNvPr id="11" name="Group 11"/>
          <p:cNvGrpSpPr/>
          <p:nvPr/>
        </p:nvGrpSpPr>
        <p:grpSpPr>
          <a:xfrm>
            <a:off x="571936" y="3429685"/>
            <a:ext cx="170908" cy="17090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13" name="AutoShape 13"/>
          <p:cNvSpPr/>
          <p:nvPr/>
        </p:nvSpPr>
        <p:spPr>
          <a:xfrm>
            <a:off x="571936" y="2787529"/>
            <a:ext cx="6690798" cy="0"/>
          </a:xfrm>
          <a:prstGeom prst="line">
            <a:avLst/>
          </a:prstGeom>
          <a:ln w="28575" cap="rnd">
            <a:solidFill>
              <a:srgbClr val="C1DDD8"/>
            </a:solidFill>
            <a:prstDash val="solid"/>
            <a:headEnd type="none" w="sm" len="sm"/>
            <a:tailEnd type="none" w="sm" len="sm"/>
          </a:ln>
        </p:spPr>
      </p:sp>
      <p:sp>
        <p:nvSpPr>
          <p:cNvPr id="14" name="TextBox 14"/>
          <p:cNvSpPr txBox="1"/>
          <p:nvPr/>
        </p:nvSpPr>
        <p:spPr>
          <a:xfrm>
            <a:off x="993275" y="3350075"/>
            <a:ext cx="6269458" cy="655998"/>
          </a:xfrm>
          <a:prstGeom prst="rect">
            <a:avLst/>
          </a:prstGeom>
        </p:spPr>
        <p:txBody>
          <a:bodyPr lIns="0" tIns="0" rIns="0" bIns="0" rtlCol="0" anchor="t">
            <a:spAutoFit/>
          </a:bodyPr>
          <a:lstStyle/>
          <a:p>
            <a:pPr algn="l">
              <a:lnSpc>
                <a:spcPts val="2687"/>
              </a:lnSpc>
              <a:spcBef>
                <a:spcPct val="0"/>
              </a:spcBef>
            </a:pPr>
            <a:r>
              <a:rPr lang="en-US" sz="1599">
                <a:solidFill>
                  <a:srgbClr val="233937"/>
                </a:solidFill>
                <a:latin typeface="Lato"/>
              </a:rPr>
              <a:t>Configure notifications via Autotask or ConnectWise under the "TMS Configuration" tab under your "Partner Profile"</a:t>
            </a:r>
          </a:p>
        </p:txBody>
      </p:sp>
      <p:sp>
        <p:nvSpPr>
          <p:cNvPr id="15" name="TextBox 15"/>
          <p:cNvSpPr txBox="1"/>
          <p:nvPr/>
        </p:nvSpPr>
        <p:spPr>
          <a:xfrm>
            <a:off x="571936" y="2927070"/>
            <a:ext cx="6690798" cy="312039"/>
          </a:xfrm>
          <a:prstGeom prst="rect">
            <a:avLst/>
          </a:prstGeom>
        </p:spPr>
        <p:txBody>
          <a:bodyPr lIns="0" tIns="0" rIns="0" bIns="0" rtlCol="0" anchor="t">
            <a:spAutoFit/>
          </a:bodyPr>
          <a:lstStyle/>
          <a:p>
            <a:pPr marL="0" lvl="0" indent="0" algn="l">
              <a:lnSpc>
                <a:spcPts val="2688"/>
              </a:lnSpc>
              <a:spcBef>
                <a:spcPct val="0"/>
              </a:spcBef>
            </a:pPr>
            <a:r>
              <a:rPr lang="en-US" sz="1600" spc="145">
                <a:solidFill>
                  <a:srgbClr val="233937"/>
                </a:solidFill>
                <a:latin typeface="Catamaran Bold Bold"/>
              </a:rPr>
              <a:t>13. PSA/TMS INTEGRATION (OPTIONAL)</a:t>
            </a:r>
          </a:p>
        </p:txBody>
      </p:sp>
      <p:sp>
        <p:nvSpPr>
          <p:cNvPr id="16" name="TextBox 16"/>
          <p:cNvSpPr txBox="1"/>
          <p:nvPr/>
        </p:nvSpPr>
        <p:spPr>
          <a:xfrm>
            <a:off x="993275" y="4106455"/>
            <a:ext cx="6291735" cy="613410"/>
          </a:xfrm>
          <a:prstGeom prst="rect">
            <a:avLst/>
          </a:prstGeom>
        </p:spPr>
        <p:txBody>
          <a:bodyPr lIns="0" tIns="0" rIns="0" bIns="0" rtlCol="0" anchor="t">
            <a:spAutoFit/>
          </a:bodyPr>
          <a:lstStyle/>
          <a:p>
            <a:pPr marL="323850" lvl="1" indent="-161925">
              <a:lnSpc>
                <a:spcPts val="2520"/>
              </a:lnSpc>
              <a:buFont typeface="Arial"/>
              <a:buChar char="•"/>
            </a:pPr>
            <a:r>
              <a:rPr lang="en-US" sz="1500" u="sng" dirty="0">
                <a:solidFill>
                  <a:srgbClr val="308C83"/>
                </a:solidFill>
                <a:latin typeface="Lato"/>
                <a:hlinkClick r:id="rId2">
                  <a:extLst>
                    <a:ext uri="{A12FA001-AC4F-418D-AE19-62706E023703}">
                      <ahyp:hlinkClr xmlns:ahyp="http://schemas.microsoft.com/office/drawing/2018/hyperlinkcolor" val="tx"/>
                    </a:ext>
                  </a:extLst>
                </a:hlinkClick>
              </a:rPr>
              <a:t>Autotask Guide</a:t>
            </a:r>
            <a:endParaRPr lang="en-US" sz="1500" u="sng" dirty="0">
              <a:solidFill>
                <a:srgbClr val="308C83"/>
              </a:solidFill>
              <a:latin typeface="Lato"/>
            </a:endParaRPr>
          </a:p>
          <a:p>
            <a:pPr marL="323850" lvl="1" indent="-161925" algn="l">
              <a:lnSpc>
                <a:spcPts val="2520"/>
              </a:lnSpc>
              <a:buFont typeface="Arial"/>
              <a:buChar char="•"/>
            </a:pPr>
            <a:r>
              <a:rPr lang="en-US" sz="1500" u="sng" dirty="0">
                <a:solidFill>
                  <a:srgbClr val="308C83"/>
                </a:solidFill>
                <a:latin typeface="Lato"/>
                <a:hlinkClick r:id="rId3">
                  <a:extLst>
                    <a:ext uri="{A12FA001-AC4F-418D-AE19-62706E023703}">
                      <ahyp:hlinkClr xmlns:ahyp="http://schemas.microsoft.com/office/drawing/2018/hyperlinkcolor" val="tx"/>
                    </a:ext>
                  </a:extLst>
                </a:hlinkClick>
              </a:rPr>
              <a:t>ConnectWise Guide</a:t>
            </a:r>
            <a:endParaRPr lang="en-US" sz="1500" u="sng" dirty="0">
              <a:solidFill>
                <a:srgbClr val="308C83"/>
              </a:solidFill>
              <a:latin typeface="Lato"/>
            </a:endParaRPr>
          </a:p>
        </p:txBody>
      </p:sp>
      <p:grpSp>
        <p:nvGrpSpPr>
          <p:cNvPr id="21" name="Group 21"/>
          <p:cNvGrpSpPr/>
          <p:nvPr/>
        </p:nvGrpSpPr>
        <p:grpSpPr>
          <a:xfrm>
            <a:off x="571936" y="5848404"/>
            <a:ext cx="170908" cy="170908"/>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23" name="AutoShape 23"/>
          <p:cNvSpPr/>
          <p:nvPr/>
        </p:nvSpPr>
        <p:spPr>
          <a:xfrm>
            <a:off x="571936" y="5173658"/>
            <a:ext cx="6690798" cy="0"/>
          </a:xfrm>
          <a:prstGeom prst="line">
            <a:avLst/>
          </a:prstGeom>
          <a:ln w="28575" cap="rnd">
            <a:solidFill>
              <a:srgbClr val="C1DDD8"/>
            </a:solidFill>
            <a:prstDash val="solid"/>
            <a:headEnd type="none" w="sm" len="sm"/>
            <a:tailEnd type="none" w="sm" len="sm"/>
          </a:ln>
        </p:spPr>
      </p:sp>
      <p:sp>
        <p:nvSpPr>
          <p:cNvPr id="24" name="TextBox 24"/>
          <p:cNvSpPr txBox="1"/>
          <p:nvPr/>
        </p:nvSpPr>
        <p:spPr>
          <a:xfrm>
            <a:off x="993275" y="5736204"/>
            <a:ext cx="6269458" cy="2034596"/>
          </a:xfrm>
          <a:prstGeom prst="rect">
            <a:avLst/>
          </a:prstGeom>
        </p:spPr>
        <p:txBody>
          <a:bodyPr lIns="0" tIns="0" rIns="0" bIns="0" rtlCol="0" anchor="t">
            <a:spAutoFit/>
          </a:bodyPr>
          <a:lstStyle/>
          <a:p>
            <a:pPr>
              <a:lnSpc>
                <a:spcPts val="2687"/>
              </a:lnSpc>
            </a:pPr>
            <a:r>
              <a:rPr lang="en-US" sz="1599" dirty="0">
                <a:solidFill>
                  <a:srgbClr val="233937"/>
                </a:solidFill>
                <a:latin typeface="Lato"/>
              </a:rPr>
              <a:t>Work with customer management to get started and encourage users to login and take their training! </a:t>
            </a:r>
          </a:p>
          <a:p>
            <a:pPr>
              <a:lnSpc>
                <a:spcPts val="2687"/>
              </a:lnSpc>
            </a:pPr>
            <a:r>
              <a:rPr lang="en-US" sz="1599" dirty="0">
                <a:solidFill>
                  <a:srgbClr val="233937"/>
                </a:solidFill>
                <a:latin typeface="Lato"/>
              </a:rPr>
              <a:t>If welcome messages were disabled in step 6, manually send welcome messages ("</a:t>
            </a:r>
            <a:r>
              <a:rPr lang="en-US" sz="1599" b="1" dirty="0">
                <a:solidFill>
                  <a:srgbClr val="233937"/>
                </a:solidFill>
                <a:latin typeface="Lato"/>
              </a:rPr>
              <a:t>Users</a:t>
            </a:r>
            <a:r>
              <a:rPr lang="en-US" sz="1599" dirty="0">
                <a:solidFill>
                  <a:srgbClr val="233937"/>
                </a:solidFill>
                <a:latin typeface="Lato"/>
              </a:rPr>
              <a:t>" tab --&gt; Select All Users --&gt; Actions button --&gt; Send Welcome Message) </a:t>
            </a:r>
          </a:p>
          <a:p>
            <a:pPr algn="l">
              <a:lnSpc>
                <a:spcPts val="2687"/>
              </a:lnSpc>
              <a:spcBef>
                <a:spcPct val="0"/>
              </a:spcBef>
            </a:pPr>
            <a:r>
              <a:rPr lang="en-US" sz="1599" dirty="0">
                <a:solidFill>
                  <a:srgbClr val="233937"/>
                </a:solidFill>
                <a:latin typeface="Lato"/>
              </a:rPr>
              <a:t>Who notifies the customer? How is it delivered to managers? Users?</a:t>
            </a:r>
          </a:p>
        </p:txBody>
      </p:sp>
      <p:sp>
        <p:nvSpPr>
          <p:cNvPr id="25" name="TextBox 25"/>
          <p:cNvSpPr txBox="1"/>
          <p:nvPr/>
        </p:nvSpPr>
        <p:spPr>
          <a:xfrm>
            <a:off x="571936" y="5313199"/>
            <a:ext cx="6690798" cy="312039"/>
          </a:xfrm>
          <a:prstGeom prst="rect">
            <a:avLst/>
          </a:prstGeom>
        </p:spPr>
        <p:txBody>
          <a:bodyPr lIns="0" tIns="0" rIns="0" bIns="0" rtlCol="0" anchor="t">
            <a:spAutoFit/>
          </a:bodyPr>
          <a:lstStyle/>
          <a:p>
            <a:pPr marL="0" lvl="0" indent="0" algn="l">
              <a:lnSpc>
                <a:spcPts val="2688"/>
              </a:lnSpc>
              <a:spcBef>
                <a:spcPct val="0"/>
              </a:spcBef>
            </a:pPr>
            <a:r>
              <a:rPr lang="en-US" sz="1600" spc="145">
                <a:solidFill>
                  <a:srgbClr val="233937"/>
                </a:solidFill>
                <a:latin typeface="Catamaran Bold Bold"/>
              </a:rPr>
              <a:t>14. GO LIVE AND GET STARTED</a:t>
            </a:r>
          </a:p>
        </p:txBody>
      </p:sp>
      <p:sp>
        <p:nvSpPr>
          <p:cNvPr id="26" name="TextBox 26"/>
          <p:cNvSpPr txBox="1"/>
          <p:nvPr/>
        </p:nvSpPr>
        <p:spPr>
          <a:xfrm>
            <a:off x="993275" y="7826084"/>
            <a:ext cx="6269458" cy="645414"/>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Use our </a:t>
            </a:r>
            <a:r>
              <a:rPr lang="en-US" sz="1599" u="sng" dirty="0">
                <a:solidFill>
                  <a:srgbClr val="308C83"/>
                </a:solidFill>
                <a:latin typeface="Lato"/>
                <a:hlinkClick r:id="rId4">
                  <a:extLst>
                    <a:ext uri="{A12FA001-AC4F-418D-AE19-62706E023703}">
                      <ahyp:hlinkClr xmlns:ahyp="http://schemas.microsoft.com/office/drawing/2018/hyperlinkcolor" val="tx"/>
                    </a:ext>
                  </a:extLst>
                </a:hlinkClick>
              </a:rPr>
              <a:t>Marketing Onboarding Toolkit</a:t>
            </a:r>
            <a:r>
              <a:rPr lang="en-US" sz="1599" dirty="0">
                <a:solidFill>
                  <a:srgbClr val="308C83"/>
                </a:solidFill>
                <a:latin typeface="Lato"/>
              </a:rPr>
              <a:t> </a:t>
            </a:r>
            <a:r>
              <a:rPr lang="en-US" sz="1599" dirty="0">
                <a:solidFill>
                  <a:srgbClr val="233937"/>
                </a:solidFill>
                <a:latin typeface="Lato"/>
              </a:rPr>
              <a:t>to customize program overviews, getting started checklists, walk-through videos, and more!</a:t>
            </a:r>
          </a:p>
        </p:txBody>
      </p:sp>
      <p:grpSp>
        <p:nvGrpSpPr>
          <p:cNvPr id="27" name="Group 27"/>
          <p:cNvGrpSpPr/>
          <p:nvPr/>
        </p:nvGrpSpPr>
        <p:grpSpPr>
          <a:xfrm>
            <a:off x="571936" y="7938284"/>
            <a:ext cx="170908" cy="170908"/>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29" name="Group 29"/>
          <p:cNvGrpSpPr/>
          <p:nvPr/>
        </p:nvGrpSpPr>
        <p:grpSpPr>
          <a:xfrm>
            <a:off x="571936" y="7508210"/>
            <a:ext cx="170908" cy="170908"/>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1" name="Group 31"/>
          <p:cNvGrpSpPr/>
          <p:nvPr/>
        </p:nvGrpSpPr>
        <p:grpSpPr>
          <a:xfrm>
            <a:off x="571936" y="6484853"/>
            <a:ext cx="170908" cy="170908"/>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3" name="Group 33"/>
          <p:cNvGrpSpPr/>
          <p:nvPr/>
        </p:nvGrpSpPr>
        <p:grpSpPr>
          <a:xfrm>
            <a:off x="5613481" y="2970349"/>
            <a:ext cx="1425042" cy="222885"/>
            <a:chOff x="0" y="0"/>
            <a:chExt cx="1900056" cy="297180"/>
          </a:xfrm>
        </p:grpSpPr>
        <p:sp>
          <p:nvSpPr>
            <p:cNvPr id="34" name="TextBox 34">
              <a:hlinkClick r:id="rId5"/>
            </p:cNvPr>
            <p:cNvSpPr txBox="1"/>
            <p:nvPr/>
          </p:nvSpPr>
          <p:spPr>
            <a:xfrm>
              <a:off x="471203" y="-76200"/>
              <a:ext cx="1428853" cy="373380"/>
            </a:xfrm>
            <a:prstGeom prst="rect">
              <a:avLst/>
            </a:prstGeom>
          </p:spPr>
          <p:txBody>
            <a:bodyPr lIns="0" tIns="0" rIns="0" bIns="0" rtlCol="0" anchor="t">
              <a:spAutoFit/>
            </a:bodyPr>
            <a:lstStyle/>
            <a:p>
              <a:pPr marL="0" lvl="0" indent="0" algn="l">
                <a:lnSpc>
                  <a:spcPts val="2519"/>
                </a:lnSpc>
                <a:spcBef>
                  <a:spcPct val="0"/>
                </a:spcBef>
              </a:pPr>
              <a:r>
                <a:rPr lang="en-US" sz="1499" u="sng" dirty="0">
                  <a:solidFill>
                    <a:srgbClr val="308C83"/>
                  </a:solidFill>
                  <a:latin typeface="Lato Bold Bold"/>
                </a:rPr>
                <a:t>Cheat Sheet</a:t>
              </a:r>
            </a:p>
          </p:txBody>
        </p:sp>
        <p:pic>
          <p:nvPicPr>
            <p:cNvPr id="35" name="Picture 35">
              <a:hlinkClick r:id="rId5"/>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63220" cy="297180"/>
            </a:xfrm>
            <a:prstGeom prst="rect">
              <a:avLst/>
            </a:prstGeom>
          </p:spPr>
        </p:pic>
      </p:grpSp>
      <p:sp>
        <p:nvSpPr>
          <p:cNvPr id="36" name="TextBox 23">
            <a:extLst>
              <a:ext uri="{FF2B5EF4-FFF2-40B4-BE49-F238E27FC236}">
                <a16:creationId xmlns:a16="http://schemas.microsoft.com/office/drawing/2014/main" id="{CF52C52C-EC2B-4218-B551-7EAE863604D8}"/>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8">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grpSp>
        <p:nvGrpSpPr>
          <p:cNvPr id="10" name="Group 5">
            <a:extLst>
              <a:ext uri="{FF2B5EF4-FFF2-40B4-BE49-F238E27FC236}">
                <a16:creationId xmlns:a16="http://schemas.microsoft.com/office/drawing/2014/main" id="{FDB2651A-2FF1-A463-FA83-3D63AFAA09A8}"/>
              </a:ext>
            </a:extLst>
          </p:cNvPr>
          <p:cNvGrpSpPr/>
          <p:nvPr/>
        </p:nvGrpSpPr>
        <p:grpSpPr>
          <a:xfrm>
            <a:off x="571936" y="1860714"/>
            <a:ext cx="170908" cy="170908"/>
            <a:chOff x="0" y="0"/>
            <a:chExt cx="6350000" cy="6350000"/>
          </a:xfrm>
        </p:grpSpPr>
        <p:sp>
          <p:nvSpPr>
            <p:cNvPr id="37" name="Freeform 6">
              <a:extLst>
                <a:ext uri="{FF2B5EF4-FFF2-40B4-BE49-F238E27FC236}">
                  <a16:creationId xmlns:a16="http://schemas.microsoft.com/office/drawing/2014/main" id="{4ADB2943-7ACD-AEC1-A8F7-6F429DCEE3A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38" name="Group 7">
            <a:extLst>
              <a:ext uri="{FF2B5EF4-FFF2-40B4-BE49-F238E27FC236}">
                <a16:creationId xmlns:a16="http://schemas.microsoft.com/office/drawing/2014/main" id="{7CBFDCDE-63D9-E812-6014-EA87A6461EC3}"/>
              </a:ext>
            </a:extLst>
          </p:cNvPr>
          <p:cNvGrpSpPr/>
          <p:nvPr/>
        </p:nvGrpSpPr>
        <p:grpSpPr>
          <a:xfrm>
            <a:off x="571936" y="2196465"/>
            <a:ext cx="170908" cy="170908"/>
            <a:chOff x="0" y="0"/>
            <a:chExt cx="6350000" cy="6350000"/>
          </a:xfrm>
        </p:grpSpPr>
        <p:sp>
          <p:nvSpPr>
            <p:cNvPr id="39" name="Freeform 8">
              <a:extLst>
                <a:ext uri="{FF2B5EF4-FFF2-40B4-BE49-F238E27FC236}">
                  <a16:creationId xmlns:a16="http://schemas.microsoft.com/office/drawing/2014/main" id="{0A0042A6-2FE7-19BA-3EB9-3E93647712E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40" name="Group 9">
            <a:extLst>
              <a:ext uri="{FF2B5EF4-FFF2-40B4-BE49-F238E27FC236}">
                <a16:creationId xmlns:a16="http://schemas.microsoft.com/office/drawing/2014/main" id="{4B523FD8-1834-C482-7BF2-E0FB231CAD01}"/>
              </a:ext>
            </a:extLst>
          </p:cNvPr>
          <p:cNvGrpSpPr/>
          <p:nvPr/>
        </p:nvGrpSpPr>
        <p:grpSpPr>
          <a:xfrm>
            <a:off x="571936" y="1194530"/>
            <a:ext cx="170908" cy="170908"/>
            <a:chOff x="0" y="0"/>
            <a:chExt cx="6350000" cy="6350000"/>
          </a:xfrm>
        </p:grpSpPr>
        <p:sp>
          <p:nvSpPr>
            <p:cNvPr id="41" name="Freeform 10">
              <a:extLst>
                <a:ext uri="{FF2B5EF4-FFF2-40B4-BE49-F238E27FC236}">
                  <a16:creationId xmlns:a16="http://schemas.microsoft.com/office/drawing/2014/main" id="{0C4A4AF1-6A4A-145F-C35A-5AA2164BDC8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42" name="Group 11">
            <a:extLst>
              <a:ext uri="{FF2B5EF4-FFF2-40B4-BE49-F238E27FC236}">
                <a16:creationId xmlns:a16="http://schemas.microsoft.com/office/drawing/2014/main" id="{7A2488AD-9A43-CB32-3E24-6D6AA8AE8F9B}"/>
              </a:ext>
            </a:extLst>
          </p:cNvPr>
          <p:cNvGrpSpPr/>
          <p:nvPr/>
        </p:nvGrpSpPr>
        <p:grpSpPr>
          <a:xfrm>
            <a:off x="571936" y="1519774"/>
            <a:ext cx="170908" cy="170908"/>
            <a:chOff x="0" y="0"/>
            <a:chExt cx="6350000" cy="6350000"/>
          </a:xfrm>
        </p:grpSpPr>
        <p:sp>
          <p:nvSpPr>
            <p:cNvPr id="43" name="Freeform 12">
              <a:extLst>
                <a:ext uri="{FF2B5EF4-FFF2-40B4-BE49-F238E27FC236}">
                  <a16:creationId xmlns:a16="http://schemas.microsoft.com/office/drawing/2014/main" id="{9AE34BEB-1DA4-E3D1-2355-08CB2CAE3F5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44" name="TextBox 18">
            <a:extLst>
              <a:ext uri="{FF2B5EF4-FFF2-40B4-BE49-F238E27FC236}">
                <a16:creationId xmlns:a16="http://schemas.microsoft.com/office/drawing/2014/main" id="{6DF7AA14-0B74-2BAE-A13C-EAD7102FF1B4}"/>
              </a:ext>
            </a:extLst>
          </p:cNvPr>
          <p:cNvSpPr txBox="1"/>
          <p:nvPr/>
        </p:nvSpPr>
        <p:spPr>
          <a:xfrm>
            <a:off x="616488" y="643800"/>
            <a:ext cx="6668521" cy="321242"/>
          </a:xfrm>
          <a:prstGeom prst="rect">
            <a:avLst/>
          </a:prstGeom>
        </p:spPr>
        <p:txBody>
          <a:bodyPr lIns="0" tIns="0" rIns="0" bIns="0" rtlCol="0" anchor="t">
            <a:spAutoFit/>
          </a:bodyPr>
          <a:lstStyle/>
          <a:p>
            <a:pPr marL="0" lvl="0" indent="0" algn="l">
              <a:lnSpc>
                <a:spcPts val="2688"/>
              </a:lnSpc>
            </a:pPr>
            <a:r>
              <a:rPr lang="en-US" sz="1600" spc="145" dirty="0">
                <a:solidFill>
                  <a:srgbClr val="233937"/>
                </a:solidFill>
                <a:latin typeface="Catamaran Bold Bold"/>
              </a:rPr>
              <a:t>12. POLICIES &amp; PROCEDURES (</a:t>
            </a:r>
            <a:r>
              <a:rPr lang="en-US" sz="1600" spc="145" dirty="0">
                <a:solidFill>
                  <a:srgbClr val="233937"/>
                </a:solidFill>
                <a:latin typeface="Catamaran Bold"/>
              </a:rPr>
              <a:t>NOT APPLICABLE FOR EVA MD)</a:t>
            </a:r>
          </a:p>
        </p:txBody>
      </p:sp>
      <p:sp>
        <p:nvSpPr>
          <p:cNvPr id="45" name="TextBox 20">
            <a:extLst>
              <a:ext uri="{FF2B5EF4-FFF2-40B4-BE49-F238E27FC236}">
                <a16:creationId xmlns:a16="http://schemas.microsoft.com/office/drawing/2014/main" id="{F8A3279C-EE42-FC37-4208-6FA91FE392D0}"/>
              </a:ext>
            </a:extLst>
          </p:cNvPr>
          <p:cNvSpPr txBox="1"/>
          <p:nvPr/>
        </p:nvSpPr>
        <p:spPr>
          <a:xfrm>
            <a:off x="993275" y="1070042"/>
            <a:ext cx="6109847" cy="1333331"/>
          </a:xfrm>
          <a:prstGeom prst="rect">
            <a:avLst/>
          </a:prstGeom>
        </p:spPr>
        <p:txBody>
          <a:bodyPr lIns="0" tIns="0" rIns="0" bIns="0" rtlCol="0" anchor="t">
            <a:spAutoFit/>
          </a:bodyPr>
          <a:lstStyle/>
          <a:p>
            <a:pPr>
              <a:lnSpc>
                <a:spcPts val="2687"/>
              </a:lnSpc>
            </a:pPr>
            <a:r>
              <a:rPr lang="en-US" sz="1599" dirty="0">
                <a:solidFill>
                  <a:srgbClr val="233937"/>
                </a:solidFill>
                <a:latin typeface="Lato"/>
              </a:rPr>
              <a:t>Accessible inside the "</a:t>
            </a:r>
            <a:r>
              <a:rPr lang="en-US" sz="1599" dirty="0">
                <a:solidFill>
                  <a:srgbClr val="233937"/>
                </a:solidFill>
                <a:latin typeface="Lato Bold"/>
              </a:rPr>
              <a:t>Policies</a:t>
            </a:r>
            <a:r>
              <a:rPr lang="en-US" sz="1599" dirty="0">
                <a:solidFill>
                  <a:srgbClr val="233937"/>
                </a:solidFill>
                <a:latin typeface="Lato"/>
              </a:rPr>
              <a:t>" tab for your customer's account</a:t>
            </a:r>
          </a:p>
          <a:p>
            <a:pPr>
              <a:lnSpc>
                <a:spcPts val="2687"/>
              </a:lnSpc>
            </a:pPr>
            <a:r>
              <a:rPr lang="en-US" sz="1599" dirty="0">
                <a:solidFill>
                  <a:srgbClr val="233937"/>
                </a:solidFill>
                <a:latin typeface="Lato"/>
              </a:rPr>
              <a:t>Does this tab need to be turned off for this customer?</a:t>
            </a:r>
          </a:p>
          <a:p>
            <a:pPr>
              <a:lnSpc>
                <a:spcPts val="2687"/>
              </a:lnSpc>
            </a:pPr>
            <a:r>
              <a:rPr lang="en-US" sz="1599" dirty="0">
                <a:solidFill>
                  <a:srgbClr val="233937"/>
                </a:solidFill>
                <a:latin typeface="Lato"/>
              </a:rPr>
              <a:t>Do the Policy &amp; Procedure templates need to be modified?</a:t>
            </a:r>
          </a:p>
          <a:p>
            <a:pPr algn="l">
              <a:lnSpc>
                <a:spcPts val="2687"/>
              </a:lnSpc>
            </a:pPr>
            <a:r>
              <a:rPr lang="en-US" sz="1599" dirty="0">
                <a:solidFill>
                  <a:srgbClr val="233937"/>
                </a:solidFill>
                <a:latin typeface="Lato"/>
              </a:rPr>
              <a:t>Are there custom policies that need to be uploaded?</a:t>
            </a:r>
          </a:p>
        </p:txBody>
      </p:sp>
    </p:spTree>
    <p:extLst>
      <p:ext uri="{BB962C8B-B14F-4D97-AF65-F5344CB8AC3E}">
        <p14:creationId xmlns:p14="http://schemas.microsoft.com/office/powerpoint/2010/main" val="115711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527821" y="-3527821"/>
            <a:ext cx="504357" cy="7560000"/>
          </a:xfrm>
          <a:prstGeom prst="rect">
            <a:avLst/>
          </a:prstGeom>
          <a:solidFill>
            <a:srgbClr val="C1DDD8"/>
          </a:solidFill>
        </p:spPr>
      </p:sp>
      <p:sp>
        <p:nvSpPr>
          <p:cNvPr id="3" name="AutoShape 3"/>
          <p:cNvSpPr/>
          <p:nvPr/>
        </p:nvSpPr>
        <p:spPr>
          <a:xfrm rot="-5400000">
            <a:off x="3527821" y="6691334"/>
            <a:ext cx="504357" cy="7560000"/>
          </a:xfrm>
          <a:prstGeom prst="rect">
            <a:avLst/>
          </a:prstGeom>
          <a:solidFill>
            <a:srgbClr val="C1DDD8"/>
          </a:solidFill>
        </p:spPr>
      </p:sp>
      <p:grpSp>
        <p:nvGrpSpPr>
          <p:cNvPr id="5" name="Group 5"/>
          <p:cNvGrpSpPr/>
          <p:nvPr/>
        </p:nvGrpSpPr>
        <p:grpSpPr>
          <a:xfrm>
            <a:off x="616488" y="3061086"/>
            <a:ext cx="170908" cy="170908"/>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7" name="Group 7"/>
          <p:cNvGrpSpPr/>
          <p:nvPr/>
        </p:nvGrpSpPr>
        <p:grpSpPr>
          <a:xfrm>
            <a:off x="616488" y="5175092"/>
            <a:ext cx="170908" cy="17090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9" name="TextBox 9"/>
          <p:cNvSpPr txBox="1"/>
          <p:nvPr/>
        </p:nvSpPr>
        <p:spPr>
          <a:xfrm>
            <a:off x="1037828" y="5072278"/>
            <a:ext cx="6269458" cy="645414"/>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We have a variety of reports to help you explain program progress and results to your customers on a regular basis:</a:t>
            </a:r>
          </a:p>
        </p:txBody>
      </p:sp>
      <p:sp>
        <p:nvSpPr>
          <p:cNvPr id="10" name="TextBox 10"/>
          <p:cNvSpPr txBox="1"/>
          <p:nvPr/>
        </p:nvSpPr>
        <p:spPr>
          <a:xfrm>
            <a:off x="616488" y="318639"/>
            <a:ext cx="6508910" cy="1290401"/>
          </a:xfrm>
          <a:prstGeom prst="rect">
            <a:avLst/>
          </a:prstGeom>
        </p:spPr>
        <p:txBody>
          <a:bodyPr lIns="0" tIns="0" rIns="0" bIns="0" rtlCol="0" anchor="t">
            <a:spAutoFit/>
          </a:bodyPr>
          <a:lstStyle/>
          <a:p>
            <a:pPr marL="0" lvl="0" indent="0" algn="l">
              <a:lnSpc>
                <a:spcPts val="10900"/>
              </a:lnSpc>
            </a:pPr>
            <a:r>
              <a:rPr lang="en-US" sz="6488">
                <a:solidFill>
                  <a:srgbClr val="308C83"/>
                </a:solidFill>
                <a:latin typeface="Catamaran Bold Bold"/>
              </a:rPr>
              <a:t>Ongoing Support</a:t>
            </a:r>
          </a:p>
        </p:txBody>
      </p:sp>
      <p:sp>
        <p:nvSpPr>
          <p:cNvPr id="11" name="TextBox 11"/>
          <p:cNvSpPr txBox="1"/>
          <p:nvPr/>
        </p:nvSpPr>
        <p:spPr>
          <a:xfrm>
            <a:off x="616488" y="2603490"/>
            <a:ext cx="4954772" cy="312039"/>
          </a:xfrm>
          <a:prstGeom prst="rect">
            <a:avLst/>
          </a:prstGeom>
        </p:spPr>
        <p:txBody>
          <a:bodyPr lIns="0" tIns="0" rIns="0" bIns="0" rtlCol="0" anchor="t">
            <a:spAutoFit/>
          </a:bodyPr>
          <a:lstStyle/>
          <a:p>
            <a:pPr algn="l">
              <a:lnSpc>
                <a:spcPts val="2688"/>
              </a:lnSpc>
            </a:pPr>
            <a:r>
              <a:rPr lang="en-US" sz="1600" spc="145">
                <a:solidFill>
                  <a:srgbClr val="233937"/>
                </a:solidFill>
                <a:latin typeface="Catamaran Bold Bold"/>
              </a:rPr>
              <a:t>1. SEND REGULAR REPORTS</a:t>
            </a:r>
          </a:p>
        </p:txBody>
      </p:sp>
      <p:sp>
        <p:nvSpPr>
          <p:cNvPr id="12" name="TextBox 12"/>
          <p:cNvSpPr txBox="1"/>
          <p:nvPr/>
        </p:nvSpPr>
        <p:spPr>
          <a:xfrm>
            <a:off x="616488" y="4726882"/>
            <a:ext cx="4954772" cy="312039"/>
          </a:xfrm>
          <a:prstGeom prst="rect">
            <a:avLst/>
          </a:prstGeom>
        </p:spPr>
        <p:txBody>
          <a:bodyPr lIns="0" tIns="0" rIns="0" bIns="0" rtlCol="0" anchor="t">
            <a:spAutoFit/>
          </a:bodyPr>
          <a:lstStyle/>
          <a:p>
            <a:pPr marL="0" lvl="0" indent="0" algn="l">
              <a:lnSpc>
                <a:spcPts val="2688"/>
              </a:lnSpc>
              <a:spcBef>
                <a:spcPct val="0"/>
              </a:spcBef>
            </a:pPr>
            <a:r>
              <a:rPr lang="en-US" sz="1600" spc="145">
                <a:solidFill>
                  <a:srgbClr val="233937"/>
                </a:solidFill>
                <a:latin typeface="Catamaran Bold Bold"/>
              </a:rPr>
              <a:t>2. WHAT INFORMATION WILL YOU REVIEW?</a:t>
            </a:r>
          </a:p>
        </p:txBody>
      </p:sp>
      <p:sp>
        <p:nvSpPr>
          <p:cNvPr id="13" name="TextBox 13"/>
          <p:cNvSpPr txBox="1"/>
          <p:nvPr/>
        </p:nvSpPr>
        <p:spPr>
          <a:xfrm>
            <a:off x="1015551" y="2948886"/>
            <a:ext cx="6166834" cy="655998"/>
          </a:xfrm>
          <a:prstGeom prst="rect">
            <a:avLst/>
          </a:prstGeom>
        </p:spPr>
        <p:txBody>
          <a:bodyPr lIns="0" tIns="0" rIns="0" bIns="0" rtlCol="0" anchor="t">
            <a:spAutoFit/>
          </a:bodyPr>
          <a:lstStyle/>
          <a:p>
            <a:pPr marL="0" lvl="0" indent="0" algn="l">
              <a:lnSpc>
                <a:spcPts val="2687"/>
              </a:lnSpc>
              <a:spcBef>
                <a:spcPct val="0"/>
              </a:spcBef>
            </a:pPr>
            <a:r>
              <a:rPr lang="en-US" sz="1599" dirty="0">
                <a:solidFill>
                  <a:srgbClr val="233937"/>
                </a:solidFill>
                <a:latin typeface="Lato"/>
              </a:rPr>
              <a:t>Set a regular reminder to review the program results with your customer's program manager</a:t>
            </a:r>
          </a:p>
        </p:txBody>
      </p:sp>
      <p:sp>
        <p:nvSpPr>
          <p:cNvPr id="14" name="AutoShape 14"/>
          <p:cNvSpPr/>
          <p:nvPr/>
        </p:nvSpPr>
        <p:spPr>
          <a:xfrm>
            <a:off x="616488" y="4664949"/>
            <a:ext cx="6690798" cy="0"/>
          </a:xfrm>
          <a:prstGeom prst="line">
            <a:avLst/>
          </a:prstGeom>
          <a:ln w="28575" cap="rnd">
            <a:solidFill>
              <a:srgbClr val="C1DDD8"/>
            </a:solidFill>
            <a:prstDash val="solid"/>
            <a:headEnd type="none" w="sm" len="sm"/>
            <a:tailEnd type="none" w="sm" len="sm"/>
          </a:ln>
        </p:spPr>
      </p:sp>
      <p:sp>
        <p:nvSpPr>
          <p:cNvPr id="15" name="TextBox 15"/>
          <p:cNvSpPr txBox="1"/>
          <p:nvPr/>
        </p:nvSpPr>
        <p:spPr>
          <a:xfrm>
            <a:off x="1037828" y="5751049"/>
            <a:ext cx="6291735" cy="2185035"/>
          </a:xfrm>
          <a:prstGeom prst="rect">
            <a:avLst/>
          </a:prstGeom>
        </p:spPr>
        <p:txBody>
          <a:bodyPr lIns="0" tIns="0" rIns="0" bIns="0" rtlCol="0" anchor="t">
            <a:spAutoFit/>
          </a:bodyPr>
          <a:lstStyle/>
          <a:p>
            <a:pPr marL="323850" lvl="1" indent="-161925">
              <a:lnSpc>
                <a:spcPts val="2520"/>
              </a:lnSpc>
              <a:buFont typeface="Arial"/>
              <a:buChar char="•"/>
            </a:pPr>
            <a:r>
              <a:rPr lang="en-US" sz="1499" dirty="0">
                <a:solidFill>
                  <a:srgbClr val="233937"/>
                </a:solidFill>
                <a:latin typeface="Lato"/>
              </a:rPr>
              <a:t>ESS Overall Report (Downloadable on Customer Dashboard) </a:t>
            </a:r>
          </a:p>
          <a:p>
            <a:pPr marL="323850" lvl="1" indent="-161925">
              <a:lnSpc>
                <a:spcPts val="2520"/>
              </a:lnSpc>
              <a:buFont typeface="Arial"/>
              <a:buChar char="•"/>
            </a:pPr>
            <a:r>
              <a:rPr lang="en-US" sz="1499" dirty="0">
                <a:solidFill>
                  <a:srgbClr val="233937"/>
                </a:solidFill>
                <a:latin typeface="Lato"/>
              </a:rPr>
              <a:t>Dark Web Report ("</a:t>
            </a:r>
            <a:r>
              <a:rPr lang="en-US" sz="1499" dirty="0">
                <a:solidFill>
                  <a:srgbClr val="233937"/>
                </a:solidFill>
                <a:latin typeface="Lato Bold"/>
              </a:rPr>
              <a:t>Generate Reports</a:t>
            </a:r>
            <a:r>
              <a:rPr lang="en-US" sz="1499" dirty="0">
                <a:solidFill>
                  <a:srgbClr val="233937"/>
                </a:solidFill>
                <a:latin typeface="Lato"/>
              </a:rPr>
              <a:t>" button in "</a:t>
            </a:r>
            <a:r>
              <a:rPr lang="en-US" sz="1499" dirty="0">
                <a:solidFill>
                  <a:srgbClr val="233937"/>
                </a:solidFill>
                <a:latin typeface="Lato Bold"/>
              </a:rPr>
              <a:t>Dark Web</a:t>
            </a:r>
            <a:r>
              <a:rPr lang="en-US" sz="1499" dirty="0">
                <a:solidFill>
                  <a:srgbClr val="233937"/>
                </a:solidFill>
                <a:latin typeface="Lato"/>
              </a:rPr>
              <a:t>" tab)</a:t>
            </a:r>
          </a:p>
          <a:p>
            <a:pPr marL="323850" lvl="1" indent="-161925">
              <a:lnSpc>
                <a:spcPts val="2520"/>
              </a:lnSpc>
              <a:buFont typeface="Arial"/>
              <a:buChar char="•"/>
            </a:pPr>
            <a:r>
              <a:rPr lang="en-US" sz="1499" dirty="0">
                <a:solidFill>
                  <a:srgbClr val="233937"/>
                </a:solidFill>
                <a:latin typeface="Lato"/>
              </a:rPr>
              <a:t>Phishing Report ("</a:t>
            </a:r>
            <a:r>
              <a:rPr lang="en-US" sz="1499" dirty="0">
                <a:solidFill>
                  <a:srgbClr val="233937"/>
                </a:solidFill>
                <a:latin typeface="Lato Bold"/>
              </a:rPr>
              <a:t>Phishing Report</a:t>
            </a:r>
            <a:r>
              <a:rPr lang="en-US" sz="1499" dirty="0">
                <a:solidFill>
                  <a:srgbClr val="233937"/>
                </a:solidFill>
                <a:latin typeface="Lato"/>
              </a:rPr>
              <a:t>" dropdown in "</a:t>
            </a:r>
            <a:r>
              <a:rPr lang="en-US" sz="1499" dirty="0">
                <a:solidFill>
                  <a:srgbClr val="233937"/>
                </a:solidFill>
                <a:latin typeface="Lato Bold"/>
              </a:rPr>
              <a:t>Phishing</a:t>
            </a:r>
            <a:r>
              <a:rPr lang="en-US" sz="1499" dirty="0">
                <a:solidFill>
                  <a:srgbClr val="233937"/>
                </a:solidFill>
                <a:latin typeface="Lato"/>
              </a:rPr>
              <a:t>" tab)</a:t>
            </a:r>
          </a:p>
          <a:p>
            <a:pPr marL="323850" lvl="1" indent="-161925">
              <a:lnSpc>
                <a:spcPts val="2520"/>
              </a:lnSpc>
              <a:buFont typeface="Arial"/>
              <a:buChar char="•"/>
            </a:pPr>
            <a:r>
              <a:rPr lang="en-US" sz="1499" dirty="0">
                <a:solidFill>
                  <a:srgbClr val="233937"/>
                </a:solidFill>
                <a:latin typeface="Lato"/>
              </a:rPr>
              <a:t>Training Reports (Annual or Micro Training Report type under the "</a:t>
            </a:r>
            <a:r>
              <a:rPr lang="en-US" sz="1499" dirty="0">
                <a:solidFill>
                  <a:srgbClr val="233937"/>
                </a:solidFill>
                <a:latin typeface="Lato Bold"/>
              </a:rPr>
              <a:t>Training Reports</a:t>
            </a:r>
            <a:r>
              <a:rPr lang="en-US" sz="1499" dirty="0">
                <a:solidFill>
                  <a:srgbClr val="233937"/>
                </a:solidFill>
                <a:latin typeface="Lato"/>
              </a:rPr>
              <a:t>" tab)</a:t>
            </a:r>
          </a:p>
          <a:p>
            <a:pPr marL="323850" lvl="1" indent="-161925">
              <a:lnSpc>
                <a:spcPts val="2520"/>
              </a:lnSpc>
              <a:buFont typeface="Arial"/>
              <a:buChar char="•"/>
            </a:pPr>
            <a:r>
              <a:rPr lang="en-US" sz="1499" dirty="0">
                <a:solidFill>
                  <a:srgbClr val="233937"/>
                </a:solidFill>
                <a:latin typeface="Lato"/>
              </a:rPr>
              <a:t>Policy / Other Policy acknowledgement report (N/A for EVA MD)</a:t>
            </a:r>
          </a:p>
          <a:p>
            <a:pPr marL="323849" lvl="1" indent="-161925" algn="l">
              <a:lnSpc>
                <a:spcPts val="2519"/>
              </a:lnSpc>
              <a:buFont typeface="Arial"/>
              <a:buChar char="•"/>
            </a:pPr>
            <a:r>
              <a:rPr lang="en-US" sz="1499" dirty="0">
                <a:solidFill>
                  <a:srgbClr val="233937"/>
                </a:solidFill>
                <a:latin typeface="Lato"/>
              </a:rPr>
              <a:t>Security Risk Assessment ("</a:t>
            </a:r>
            <a:r>
              <a:rPr lang="en-US" sz="1499" dirty="0">
                <a:solidFill>
                  <a:srgbClr val="233937"/>
                </a:solidFill>
                <a:latin typeface="Lato Bold"/>
              </a:rPr>
              <a:t>SRA Report</a:t>
            </a:r>
            <a:r>
              <a:rPr lang="en-US" sz="1499" dirty="0">
                <a:solidFill>
                  <a:srgbClr val="233937"/>
                </a:solidFill>
                <a:latin typeface="Lato"/>
              </a:rPr>
              <a:t>" tab) (N/A for EVA MD)</a:t>
            </a:r>
          </a:p>
        </p:txBody>
      </p:sp>
      <p:sp>
        <p:nvSpPr>
          <p:cNvPr id="16" name="TextBox 16"/>
          <p:cNvSpPr txBox="1"/>
          <p:nvPr/>
        </p:nvSpPr>
        <p:spPr>
          <a:xfrm>
            <a:off x="540036" y="1570397"/>
            <a:ext cx="6479928" cy="927735"/>
          </a:xfrm>
          <a:prstGeom prst="rect">
            <a:avLst/>
          </a:prstGeom>
        </p:spPr>
        <p:txBody>
          <a:bodyPr lIns="0" tIns="0" rIns="0" bIns="0" rtlCol="0" anchor="t">
            <a:spAutoFit/>
          </a:bodyPr>
          <a:lstStyle/>
          <a:p>
            <a:pPr marL="0" lvl="0" indent="0" algn="l">
              <a:lnSpc>
                <a:spcPts val="2519"/>
              </a:lnSpc>
              <a:spcBef>
                <a:spcPct val="0"/>
              </a:spcBef>
            </a:pPr>
            <a:r>
              <a:rPr lang="en-US" sz="1499" dirty="0">
                <a:solidFill>
                  <a:srgbClr val="233937"/>
                </a:solidFill>
                <a:latin typeface="Lato"/>
              </a:rPr>
              <a:t>This ongoing training service helps you provide tangible data, improvements, and results that show your value. Review some tips below on how you can incorporate your program results into your QBRs or TBRs. </a:t>
            </a:r>
          </a:p>
        </p:txBody>
      </p:sp>
      <p:sp>
        <p:nvSpPr>
          <p:cNvPr id="17" name="TextBox 17"/>
          <p:cNvSpPr txBox="1"/>
          <p:nvPr/>
        </p:nvSpPr>
        <p:spPr>
          <a:xfrm>
            <a:off x="1015551" y="3627657"/>
            <a:ext cx="6291735" cy="927735"/>
          </a:xfrm>
          <a:prstGeom prst="rect">
            <a:avLst/>
          </a:prstGeom>
        </p:spPr>
        <p:txBody>
          <a:bodyPr lIns="0" tIns="0" rIns="0" bIns="0" rtlCol="0" anchor="t">
            <a:spAutoFit/>
          </a:bodyPr>
          <a:lstStyle/>
          <a:p>
            <a:pPr marL="323850" lvl="1" indent="-161925">
              <a:lnSpc>
                <a:spcPts val="2520"/>
              </a:lnSpc>
              <a:buFont typeface="Arial"/>
              <a:buChar char="•"/>
            </a:pPr>
            <a:r>
              <a:rPr lang="en-US" sz="1499" dirty="0">
                <a:solidFill>
                  <a:srgbClr val="233937"/>
                </a:solidFill>
                <a:latin typeface="Lato"/>
              </a:rPr>
              <a:t>Determine frequency</a:t>
            </a:r>
          </a:p>
          <a:p>
            <a:pPr marL="323850" lvl="1" indent="-161925">
              <a:lnSpc>
                <a:spcPts val="2520"/>
              </a:lnSpc>
              <a:buFont typeface="Arial"/>
              <a:buChar char="•"/>
            </a:pPr>
            <a:r>
              <a:rPr lang="en-US" sz="1500" dirty="0">
                <a:solidFill>
                  <a:srgbClr val="233937"/>
                </a:solidFill>
                <a:latin typeface="Lato"/>
              </a:rPr>
              <a:t>Determine method</a:t>
            </a:r>
          </a:p>
          <a:p>
            <a:pPr marL="647699" lvl="2" indent="-215900" algn="l">
              <a:lnSpc>
                <a:spcPts val="2519"/>
              </a:lnSpc>
              <a:buFont typeface="Arial"/>
              <a:buChar char="⚬"/>
            </a:pPr>
            <a:r>
              <a:rPr lang="en-US" sz="1500" dirty="0">
                <a:solidFill>
                  <a:srgbClr val="233937"/>
                </a:solidFill>
                <a:latin typeface="Lato"/>
              </a:rPr>
              <a:t>Email, in-person at QBR/TBR, virtual meeting, etc.</a:t>
            </a:r>
          </a:p>
        </p:txBody>
      </p:sp>
      <p:grpSp>
        <p:nvGrpSpPr>
          <p:cNvPr id="18" name="Group 18"/>
          <p:cNvGrpSpPr/>
          <p:nvPr/>
        </p:nvGrpSpPr>
        <p:grpSpPr>
          <a:xfrm>
            <a:off x="616488" y="9572849"/>
            <a:ext cx="170908" cy="170908"/>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20" name="TextBox 20"/>
          <p:cNvSpPr txBox="1"/>
          <p:nvPr/>
        </p:nvSpPr>
        <p:spPr>
          <a:xfrm>
            <a:off x="616488" y="8107574"/>
            <a:ext cx="4954772" cy="312039"/>
          </a:xfrm>
          <a:prstGeom prst="rect">
            <a:avLst/>
          </a:prstGeom>
        </p:spPr>
        <p:txBody>
          <a:bodyPr lIns="0" tIns="0" rIns="0" bIns="0" rtlCol="0" anchor="t">
            <a:spAutoFit/>
          </a:bodyPr>
          <a:lstStyle/>
          <a:p>
            <a:pPr marL="0" lvl="0" indent="0" algn="l">
              <a:lnSpc>
                <a:spcPts val="2688"/>
              </a:lnSpc>
              <a:spcBef>
                <a:spcPct val="0"/>
              </a:spcBef>
            </a:pPr>
            <a:r>
              <a:rPr lang="en-US" sz="1600" spc="145">
                <a:solidFill>
                  <a:srgbClr val="233937"/>
                </a:solidFill>
                <a:latin typeface="Catamaran Bold Bold"/>
              </a:rPr>
              <a:t>3. TALKING POINTS TO DISCUSS</a:t>
            </a:r>
          </a:p>
        </p:txBody>
      </p:sp>
      <p:sp>
        <p:nvSpPr>
          <p:cNvPr id="21" name="AutoShape 21"/>
          <p:cNvSpPr/>
          <p:nvPr/>
        </p:nvSpPr>
        <p:spPr>
          <a:xfrm>
            <a:off x="616488" y="8045642"/>
            <a:ext cx="6690798" cy="0"/>
          </a:xfrm>
          <a:prstGeom prst="line">
            <a:avLst/>
          </a:prstGeom>
          <a:ln w="28575" cap="rnd">
            <a:solidFill>
              <a:srgbClr val="C1DDD8"/>
            </a:solidFill>
            <a:prstDash val="solid"/>
            <a:headEnd type="none" w="sm" len="sm"/>
            <a:tailEnd type="none" w="sm" len="sm"/>
          </a:ln>
        </p:spPr>
      </p:sp>
      <p:sp>
        <p:nvSpPr>
          <p:cNvPr id="22" name="TextBox 22"/>
          <p:cNvSpPr txBox="1"/>
          <p:nvPr/>
        </p:nvSpPr>
        <p:spPr>
          <a:xfrm>
            <a:off x="1037828" y="8798366"/>
            <a:ext cx="6291735" cy="299085"/>
          </a:xfrm>
          <a:prstGeom prst="rect">
            <a:avLst/>
          </a:prstGeom>
        </p:spPr>
        <p:txBody>
          <a:bodyPr lIns="0" tIns="0" rIns="0" bIns="0" rtlCol="0" anchor="t">
            <a:spAutoFit/>
          </a:bodyPr>
          <a:lstStyle/>
          <a:p>
            <a:pPr marL="323849" lvl="1" indent="-161925" algn="l">
              <a:lnSpc>
                <a:spcPts val="2519"/>
              </a:lnSpc>
              <a:buFont typeface="Arial"/>
              <a:buChar char="•"/>
            </a:pPr>
            <a:r>
              <a:rPr lang="en-US" sz="1499">
                <a:solidFill>
                  <a:srgbClr val="233937"/>
                </a:solidFill>
                <a:latin typeface="Lato"/>
              </a:rPr>
              <a:t>If certain metrics are below par, what suggestions will you make? </a:t>
            </a:r>
          </a:p>
        </p:txBody>
      </p:sp>
      <p:sp>
        <p:nvSpPr>
          <p:cNvPr id="23" name="TextBox 23"/>
          <p:cNvSpPr txBox="1"/>
          <p:nvPr/>
        </p:nvSpPr>
        <p:spPr>
          <a:xfrm>
            <a:off x="1026690" y="9130809"/>
            <a:ext cx="6269458" cy="990399"/>
          </a:xfrm>
          <a:prstGeom prst="rect">
            <a:avLst/>
          </a:prstGeom>
        </p:spPr>
        <p:txBody>
          <a:bodyPr lIns="0" tIns="0" rIns="0" bIns="0" rtlCol="0" anchor="t">
            <a:spAutoFit/>
          </a:bodyPr>
          <a:lstStyle/>
          <a:p>
            <a:pPr>
              <a:lnSpc>
                <a:spcPts val="2687"/>
              </a:lnSpc>
            </a:pPr>
            <a:r>
              <a:rPr lang="en-US" sz="1600" dirty="0">
                <a:solidFill>
                  <a:srgbClr val="233937"/>
                </a:solidFill>
                <a:latin typeface="Lato" panose="020F0502020204030203" pitchFamily="34" charset="0"/>
                <a:ea typeface="Lato" panose="020F0502020204030203" pitchFamily="34" charset="0"/>
                <a:cs typeface="Lato" panose="020F0502020204030203" pitchFamily="34" charset="0"/>
              </a:rPr>
              <a:t>Are they trending in the right direction? </a:t>
            </a:r>
          </a:p>
          <a:p>
            <a:pPr algn="l">
              <a:lnSpc>
                <a:spcPts val="2687"/>
              </a:lnSpc>
              <a:spcBef>
                <a:spcPct val="0"/>
              </a:spcBef>
            </a:pPr>
            <a:r>
              <a:rPr lang="en-US" sz="1600" dirty="0">
                <a:solidFill>
                  <a:srgbClr val="233937"/>
                </a:solidFill>
                <a:latin typeface="Lato" panose="020F0502020204030203" pitchFamily="34" charset="0"/>
                <a:ea typeface="Lato" panose="020F0502020204030203" pitchFamily="34" charset="0"/>
                <a:cs typeface="Lato" panose="020F0502020204030203" pitchFamily="34" charset="0"/>
              </a:rPr>
              <a:t>Are they “in the green” on ESS? Are their end-users “cyber security aware”? Celebrate their wins!</a:t>
            </a:r>
          </a:p>
        </p:txBody>
      </p:sp>
      <p:sp>
        <p:nvSpPr>
          <p:cNvPr id="24" name="TextBox 24"/>
          <p:cNvSpPr txBox="1"/>
          <p:nvPr/>
        </p:nvSpPr>
        <p:spPr>
          <a:xfrm>
            <a:off x="1015551" y="8452970"/>
            <a:ext cx="6269458" cy="312039"/>
          </a:xfrm>
          <a:prstGeom prst="rect">
            <a:avLst/>
          </a:prstGeom>
        </p:spPr>
        <p:txBody>
          <a:bodyPr lIns="0" tIns="0" rIns="0" bIns="0" rtlCol="0" anchor="t">
            <a:spAutoFit/>
          </a:bodyPr>
          <a:lstStyle/>
          <a:p>
            <a:pPr algn="l">
              <a:lnSpc>
                <a:spcPts val="2687"/>
              </a:lnSpc>
              <a:spcBef>
                <a:spcPct val="0"/>
              </a:spcBef>
            </a:pPr>
            <a:r>
              <a:rPr lang="en-US" sz="1599" dirty="0">
                <a:solidFill>
                  <a:srgbClr val="233937"/>
                </a:solidFill>
                <a:latin typeface="Lato"/>
              </a:rPr>
              <a:t>What are they doing right/wrong?</a:t>
            </a:r>
          </a:p>
        </p:txBody>
      </p:sp>
      <p:grpSp>
        <p:nvGrpSpPr>
          <p:cNvPr id="25" name="Group 25"/>
          <p:cNvGrpSpPr/>
          <p:nvPr/>
        </p:nvGrpSpPr>
        <p:grpSpPr>
          <a:xfrm>
            <a:off x="616488" y="8561636"/>
            <a:ext cx="170908" cy="170908"/>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grpSp>
        <p:nvGrpSpPr>
          <p:cNvPr id="27" name="Group 27"/>
          <p:cNvGrpSpPr/>
          <p:nvPr/>
        </p:nvGrpSpPr>
        <p:grpSpPr>
          <a:xfrm>
            <a:off x="616488" y="9207009"/>
            <a:ext cx="170908" cy="170908"/>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8C83"/>
            </a:solidFill>
          </p:spPr>
        </p:sp>
      </p:grpSp>
      <p:sp>
        <p:nvSpPr>
          <p:cNvPr id="29" name="TextBox 23">
            <a:extLst>
              <a:ext uri="{FF2B5EF4-FFF2-40B4-BE49-F238E27FC236}">
                <a16:creationId xmlns:a16="http://schemas.microsoft.com/office/drawing/2014/main" id="{F310C4E6-BB49-418D-B7D9-9CD5B15B263D}"/>
              </a:ext>
            </a:extLst>
          </p:cNvPr>
          <p:cNvSpPr txBox="1"/>
          <p:nvPr/>
        </p:nvSpPr>
        <p:spPr>
          <a:xfrm>
            <a:off x="434601" y="10371321"/>
            <a:ext cx="6690798" cy="179536"/>
          </a:xfrm>
          <a:prstGeom prst="rect">
            <a:avLst/>
          </a:prstGeom>
        </p:spPr>
        <p:txBody>
          <a:bodyPr lIns="0" tIns="0" rIns="0" bIns="0" rtlCol="0" anchor="t">
            <a:spAutoFit/>
          </a:bodyPr>
          <a:lstStyle/>
          <a:p>
            <a:pPr marL="0" lvl="0" indent="0" algn="ctr">
              <a:lnSpc>
                <a:spcPts val="1439"/>
              </a:lnSpc>
              <a:spcBef>
                <a:spcPct val="0"/>
              </a:spcBef>
            </a:pPr>
            <a:r>
              <a:rPr lang="en-US" sz="1200" spc="120" dirty="0">
                <a:solidFill>
                  <a:srgbClr val="082F49"/>
                </a:solidFill>
                <a:latin typeface="Lato"/>
              </a:rPr>
              <a:t>NEED HELP? CONTACT US AT </a:t>
            </a:r>
            <a:r>
              <a:rPr lang="en-US" sz="1200" spc="120" dirty="0">
                <a:solidFill>
                  <a:srgbClr val="082F49"/>
                </a:solidFill>
                <a:latin typeface="Lato"/>
                <a:hlinkClick r:id="rId2">
                  <a:extLst>
                    <a:ext uri="{A12FA001-AC4F-418D-AE19-62706E023703}">
                      <ahyp:hlinkClr xmlns:ahyp="http://schemas.microsoft.com/office/drawing/2018/hyperlinkcolor" val="tx"/>
                    </a:ext>
                  </a:extLst>
                </a:hlinkClick>
              </a:rPr>
              <a:t>OPSCORE@BREACHSECURENOW.COM</a:t>
            </a:r>
            <a:endParaRPr lang="en-US" sz="1200" spc="120" dirty="0">
              <a:solidFill>
                <a:srgbClr val="082F49"/>
              </a:solidFill>
              <a:latin typeface="La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20849</TotalTime>
  <Words>1832</Words>
  <Application>Microsoft Office PowerPoint</Application>
  <PresentationFormat>Custom</PresentationFormat>
  <Paragraphs>183</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Lato Bold Bold</vt:lpstr>
      <vt:lpstr>Catamaran Bold Bold</vt:lpstr>
      <vt:lpstr>Lato Italics</vt:lpstr>
      <vt:lpstr>Lato</vt:lpstr>
      <vt:lpstr>Lato Bold</vt:lpstr>
      <vt:lpstr>Arimo</vt:lpstr>
      <vt:lpstr>Arial</vt:lpstr>
      <vt:lpstr>Calibri</vt:lpstr>
      <vt:lpstr>Arimo Bold</vt:lpstr>
      <vt:lpstr>Catamaran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&amp; HIPAA Training Deployment Guide</dc:title>
  <dc:creator>Allison</dc:creator>
  <cp:lastModifiedBy>Nick Vient</cp:lastModifiedBy>
  <cp:revision>11</cp:revision>
  <dcterms:created xsi:type="dcterms:W3CDTF">2006-08-16T00:00:00Z</dcterms:created>
  <dcterms:modified xsi:type="dcterms:W3CDTF">2023-01-11T17:52:26Z</dcterms:modified>
  <dc:identifier>DAEmETh-764</dc:identifier>
</cp:coreProperties>
</file>