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556500" cy="10693400"/>
  <p:notesSz cx="6858000" cy="9144000"/>
  <p:embeddedFontLst>
    <p:embeddedFont>
      <p:font typeface="Arimo" panose="020B0604020202020204" charset="0"/>
      <p:regular r:id="rId6"/>
    </p:embeddedFont>
    <p:embeddedFont>
      <p:font typeface="Arimo Bold" panose="020B0604020202020204" charset="0"/>
      <p:regular r:id="rId7"/>
    </p:embeddedFont>
    <p:embeddedFont>
      <p:font typeface="Calibri" panose="020F0502020204030204" pitchFamily="34" charset="0"/>
      <p:regular r:id="rId8"/>
      <p:bold r:id="rId9"/>
      <p:italic r:id="rId10"/>
      <p:boldItalic r:id="rId11"/>
    </p:embeddedFont>
    <p:embeddedFont>
      <p:font typeface="Catamaran Bold" panose="020B0604020202020204" charset="0"/>
      <p:regular r:id="rId12"/>
    </p:embeddedFont>
    <p:embeddedFont>
      <p:font typeface="Catamaran Bold Bold" panose="020B0604020202020204" charset="0"/>
      <p:regular r:id="rId13"/>
    </p:embeddedFont>
    <p:embeddedFont>
      <p:font typeface="Lato" panose="020F0502020204030203" pitchFamily="34" charset="0"/>
      <p:regular r:id="rId14"/>
      <p:bold r:id="rId15"/>
      <p:italic r:id="rId16"/>
      <p:boldItalic r:id="rId17"/>
    </p:embeddedFont>
    <p:embeddedFont>
      <p:font typeface="Lato Bold" panose="020B0604020202020204" charset="0"/>
      <p:regular r:id="rId18"/>
      <p:bold r:id="rId19"/>
    </p:embeddedFont>
    <p:embeddedFont>
      <p:font typeface="Lato Bold Italics" panose="020B0604020202020204" charset="0"/>
      <p:regular r:id="rId20"/>
    </p:embeddedFont>
    <p:embeddedFont>
      <p:font typeface="Lato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F49"/>
    <a:srgbClr val="308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24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pscore@breachsecurenow.com" TargetMode="External"/><Relationship Id="rId2" Type="http://schemas.openxmlformats.org/officeDocument/2006/relationships/hyperlink" Target="https://portal.pii-protect.com/#/logi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Opscore@breachsecurenow.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Opscore@breachsecurenow.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Operations@breachsecurenow.com" TargetMode="External"/><Relationship Id="rId2" Type="http://schemas.openxmlformats.org/officeDocument/2006/relationships/hyperlink" Target="mailto:Opscore@breachsecurenow.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sp>
        <p:nvSpPr>
          <p:cNvPr id="3" name="AutoShape 3"/>
          <p:cNvSpPr/>
          <p:nvPr/>
        </p:nvSpPr>
        <p:spPr>
          <a:xfrm rot="-5400000">
            <a:off x="3527821" y="6691334"/>
            <a:ext cx="504357" cy="7560000"/>
          </a:xfrm>
          <a:prstGeom prst="rect">
            <a:avLst/>
          </a:prstGeom>
          <a:solidFill>
            <a:srgbClr val="C1DDD8"/>
          </a:solidFill>
        </p:spPr>
      </p:sp>
      <p:sp>
        <p:nvSpPr>
          <p:cNvPr id="5" name="TextBox 5"/>
          <p:cNvSpPr txBox="1"/>
          <p:nvPr/>
        </p:nvSpPr>
        <p:spPr>
          <a:xfrm>
            <a:off x="616488" y="741826"/>
            <a:ext cx="6565898" cy="1034347"/>
          </a:xfrm>
          <a:prstGeom prst="rect">
            <a:avLst/>
          </a:prstGeom>
        </p:spPr>
        <p:txBody>
          <a:bodyPr lIns="0" tIns="0" rIns="0" bIns="0" rtlCol="0" anchor="t">
            <a:spAutoFit/>
          </a:bodyPr>
          <a:lstStyle/>
          <a:p>
            <a:pPr marL="0" lvl="0" indent="0" algn="l">
              <a:lnSpc>
                <a:spcPts val="3972"/>
              </a:lnSpc>
            </a:pPr>
            <a:r>
              <a:rPr lang="en-US" sz="3972">
                <a:solidFill>
                  <a:srgbClr val="082F49"/>
                </a:solidFill>
                <a:latin typeface="Catamaran Bold Bold"/>
              </a:rPr>
              <a:t>Cybersecurity &amp; HIPAA Training Offboarding Guide</a:t>
            </a:r>
          </a:p>
        </p:txBody>
      </p:sp>
      <p:sp>
        <p:nvSpPr>
          <p:cNvPr id="6" name="TextBox 6"/>
          <p:cNvSpPr txBox="1"/>
          <p:nvPr/>
        </p:nvSpPr>
        <p:spPr>
          <a:xfrm>
            <a:off x="616488" y="3597472"/>
            <a:ext cx="6508910" cy="1013795"/>
          </a:xfrm>
          <a:prstGeom prst="rect">
            <a:avLst/>
          </a:prstGeom>
        </p:spPr>
        <p:txBody>
          <a:bodyPr lIns="0" tIns="0" rIns="0" bIns="0" rtlCol="0" anchor="t">
            <a:spAutoFit/>
          </a:bodyPr>
          <a:lstStyle/>
          <a:p>
            <a:pPr marL="0" lvl="0" indent="0" algn="l">
              <a:lnSpc>
                <a:spcPts val="8548"/>
              </a:lnSpc>
            </a:pPr>
            <a:r>
              <a:rPr lang="en-US" sz="5088" dirty="0">
                <a:solidFill>
                  <a:srgbClr val="308C83"/>
                </a:solidFill>
                <a:latin typeface="Catamaran Bold Bold"/>
              </a:rPr>
              <a:t>Offboarding Checklist</a:t>
            </a:r>
          </a:p>
        </p:txBody>
      </p:sp>
      <p:sp>
        <p:nvSpPr>
          <p:cNvPr id="7" name="TextBox 7"/>
          <p:cNvSpPr txBox="1"/>
          <p:nvPr/>
        </p:nvSpPr>
        <p:spPr>
          <a:xfrm>
            <a:off x="616488" y="1989592"/>
            <a:ext cx="6479928" cy="1556385"/>
          </a:xfrm>
          <a:prstGeom prst="rect">
            <a:avLst/>
          </a:prstGeom>
        </p:spPr>
        <p:txBody>
          <a:bodyPr lIns="0" tIns="0" rIns="0" bIns="0" rtlCol="0" anchor="t">
            <a:spAutoFit/>
          </a:bodyPr>
          <a:lstStyle/>
          <a:p>
            <a:pPr>
              <a:lnSpc>
                <a:spcPts val="2520"/>
              </a:lnSpc>
            </a:pPr>
            <a:r>
              <a:rPr lang="en-US" sz="1499" dirty="0">
                <a:solidFill>
                  <a:srgbClr val="233937"/>
                </a:solidFill>
                <a:latin typeface="Lato"/>
              </a:rPr>
              <a:t>This document is intended to be a template for Breach Secure Now partners to modify as they see fit. After completion, this document will serve as instructions for how to offboard Breach Prevention Platform (BPP), HIPAA BPP, and EVA MD customers from the Breach Secure Now platform. </a:t>
            </a:r>
          </a:p>
          <a:p>
            <a:pPr marL="0" lvl="0" indent="0" algn="l">
              <a:lnSpc>
                <a:spcPts val="2519"/>
              </a:lnSpc>
              <a:spcBef>
                <a:spcPct val="0"/>
              </a:spcBef>
            </a:pPr>
            <a:r>
              <a:rPr lang="en-US" sz="1499" dirty="0">
                <a:solidFill>
                  <a:srgbClr val="233937"/>
                </a:solidFill>
                <a:latin typeface="Lato Italics"/>
              </a:rPr>
              <a:t>To log in as a Partner Administrator, go to </a:t>
            </a:r>
            <a:r>
              <a:rPr lang="en-US" sz="1499" u="sng" dirty="0">
                <a:solidFill>
                  <a:srgbClr val="308C83"/>
                </a:solidFill>
                <a:latin typeface="Lato Italics"/>
                <a:hlinkClick r:id="rId2">
                  <a:extLst>
                    <a:ext uri="{A12FA001-AC4F-418D-AE19-62706E023703}">
                      <ahyp:hlinkClr xmlns:ahyp="http://schemas.microsoft.com/office/drawing/2018/hyperlinkcolor" val="tx"/>
                    </a:ext>
                  </a:extLst>
                </a:hlinkClick>
              </a:rPr>
              <a:t>portal.pii-protect.com</a:t>
            </a:r>
            <a:r>
              <a:rPr lang="en-US" sz="1499" dirty="0">
                <a:solidFill>
                  <a:srgbClr val="233937"/>
                </a:solidFill>
                <a:latin typeface="Lato Italics"/>
              </a:rPr>
              <a:t>. </a:t>
            </a:r>
          </a:p>
        </p:txBody>
      </p:sp>
      <p:grpSp>
        <p:nvGrpSpPr>
          <p:cNvPr id="8" name="Group 8"/>
          <p:cNvGrpSpPr/>
          <p:nvPr/>
        </p:nvGrpSpPr>
        <p:grpSpPr>
          <a:xfrm>
            <a:off x="616488" y="7321565"/>
            <a:ext cx="6713074" cy="2607971"/>
            <a:chOff x="0" y="0"/>
            <a:chExt cx="8950765" cy="3477294"/>
          </a:xfrm>
        </p:grpSpPr>
        <p:grpSp>
          <p:nvGrpSpPr>
            <p:cNvPr id="9" name="Group 9"/>
            <p:cNvGrpSpPr/>
            <p:nvPr/>
          </p:nvGrpSpPr>
          <p:grpSpPr>
            <a:xfrm>
              <a:off x="0" y="598840"/>
              <a:ext cx="227877" cy="22787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1" name="TextBox 11"/>
            <p:cNvSpPr txBox="1"/>
            <p:nvPr/>
          </p:nvSpPr>
          <p:spPr>
            <a:xfrm>
              <a:off x="0" y="-76200"/>
              <a:ext cx="6606363" cy="390652"/>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1. EXPORT THE CLIENT REPORT</a:t>
              </a:r>
            </a:p>
          </p:txBody>
        </p:sp>
        <p:sp>
          <p:nvSpPr>
            <p:cNvPr id="12" name="TextBox 12"/>
            <p:cNvSpPr txBox="1"/>
            <p:nvPr/>
          </p:nvSpPr>
          <p:spPr>
            <a:xfrm>
              <a:off x="532084" y="453277"/>
              <a:ext cx="8222446" cy="2203930"/>
            </a:xfrm>
            <a:prstGeom prst="rect">
              <a:avLst/>
            </a:prstGeom>
          </p:spPr>
          <p:txBody>
            <a:bodyPr lIns="0" tIns="0" rIns="0" bIns="0" rtlCol="0" anchor="t">
              <a:spAutoFit/>
            </a:bodyPr>
            <a:lstStyle/>
            <a:p>
              <a:pPr>
                <a:lnSpc>
                  <a:spcPts val="2687"/>
                </a:lnSpc>
              </a:pPr>
              <a:r>
                <a:rPr lang="en-US" sz="1599">
                  <a:solidFill>
                    <a:srgbClr val="233937"/>
                  </a:solidFill>
                  <a:latin typeface="Lato"/>
                </a:rPr>
                <a:t>Before you offboard your customer, you'll want to export out their data for your records and to share with your customer. There are various reports we suggest you download</a:t>
              </a:r>
            </a:p>
            <a:p>
              <a:pPr marL="0" lvl="0" indent="0" algn="l">
                <a:lnSpc>
                  <a:spcPts val="2687"/>
                </a:lnSpc>
                <a:spcBef>
                  <a:spcPct val="0"/>
                </a:spcBef>
              </a:pPr>
              <a:r>
                <a:rPr lang="en-US" sz="1599">
                  <a:solidFill>
                    <a:srgbClr val="233937"/>
                  </a:solidFill>
                  <a:latin typeface="Lato"/>
                </a:rPr>
                <a:t>The "</a:t>
              </a:r>
              <a:r>
                <a:rPr lang="en-US" sz="1599">
                  <a:solidFill>
                    <a:srgbClr val="233937"/>
                  </a:solidFill>
                  <a:latin typeface="Lato Bold"/>
                </a:rPr>
                <a:t>Client Report</a:t>
              </a:r>
              <a:r>
                <a:rPr lang="en-US" sz="1599">
                  <a:solidFill>
                    <a:srgbClr val="233937"/>
                  </a:solidFill>
                  <a:latin typeface="Lato"/>
                </a:rPr>
                <a:t>" is an excel report that contains all user data for your customer</a:t>
              </a:r>
            </a:p>
          </p:txBody>
        </p:sp>
        <p:sp>
          <p:nvSpPr>
            <p:cNvPr id="13" name="TextBox 13"/>
            <p:cNvSpPr txBox="1"/>
            <p:nvPr/>
          </p:nvSpPr>
          <p:spPr>
            <a:xfrm>
              <a:off x="561786" y="2676347"/>
              <a:ext cx="8388979" cy="800947"/>
            </a:xfrm>
            <a:prstGeom prst="rect">
              <a:avLst/>
            </a:prstGeom>
          </p:spPr>
          <p:txBody>
            <a:bodyPr lIns="0" tIns="0" rIns="0" bIns="0" rtlCol="0" anchor="t">
              <a:spAutoFit/>
            </a:bodyPr>
            <a:lstStyle/>
            <a:p>
              <a:pPr marL="323849" lvl="1" indent="-161925" algn="l">
                <a:lnSpc>
                  <a:spcPts val="2519"/>
                </a:lnSpc>
                <a:buFont typeface="Arial"/>
                <a:buChar char="•"/>
              </a:pPr>
              <a:r>
                <a:rPr lang="en-US" sz="1500">
                  <a:solidFill>
                    <a:srgbClr val="233937"/>
                  </a:solidFill>
                  <a:latin typeface="Lato"/>
                </a:rPr>
                <a:t>Under the "</a:t>
              </a:r>
              <a:r>
                <a:rPr lang="en-US" sz="1500">
                  <a:solidFill>
                    <a:srgbClr val="233937"/>
                  </a:solidFill>
                  <a:latin typeface="Lato Bold"/>
                </a:rPr>
                <a:t>Manage Clients</a:t>
              </a:r>
              <a:r>
                <a:rPr lang="en-US" sz="1500">
                  <a:solidFill>
                    <a:srgbClr val="233937"/>
                  </a:solidFill>
                  <a:latin typeface="Lato"/>
                </a:rPr>
                <a:t>" dashboard, on the main client list in the right-hand column, click the report icon to download</a:t>
              </a:r>
            </a:p>
          </p:txBody>
        </p:sp>
        <p:grpSp>
          <p:nvGrpSpPr>
            <p:cNvPr id="14" name="Group 14"/>
            <p:cNvGrpSpPr/>
            <p:nvPr/>
          </p:nvGrpSpPr>
          <p:grpSpPr>
            <a:xfrm>
              <a:off x="0" y="1911703"/>
              <a:ext cx="227877" cy="22787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sp>
        <p:nvSpPr>
          <p:cNvPr id="16" name="TextBox 16"/>
          <p:cNvSpPr txBox="1"/>
          <p:nvPr/>
        </p:nvSpPr>
        <p:spPr>
          <a:xfrm>
            <a:off x="616488" y="4824686"/>
            <a:ext cx="6479928" cy="2207260"/>
          </a:xfrm>
          <a:prstGeom prst="rect">
            <a:avLst/>
          </a:prstGeom>
        </p:spPr>
        <p:txBody>
          <a:bodyPr lIns="0" tIns="0" rIns="0" bIns="0" rtlCol="0" anchor="t">
            <a:spAutoFit/>
          </a:bodyPr>
          <a:lstStyle/>
          <a:p>
            <a:pPr>
              <a:lnSpc>
                <a:spcPts val="2520"/>
              </a:lnSpc>
            </a:pPr>
            <a:r>
              <a:rPr lang="en-US" sz="1499" dirty="0">
                <a:solidFill>
                  <a:srgbClr val="233937"/>
                </a:solidFill>
                <a:latin typeface="Lato"/>
              </a:rPr>
              <a:t>Before offboarding your customer and removing them from the Breach Secure Now portal, you'll want to ensure you've collected all customer data, documents, reports, and other information from the system. This will guarantee you have this information for your records. </a:t>
            </a:r>
          </a:p>
          <a:p>
            <a:pPr>
              <a:lnSpc>
                <a:spcPts val="2520"/>
              </a:lnSpc>
            </a:pPr>
            <a:endParaRPr lang="en-US" sz="1499" dirty="0">
              <a:solidFill>
                <a:srgbClr val="233937"/>
              </a:solidFill>
              <a:latin typeface="Lato"/>
            </a:endParaRPr>
          </a:p>
          <a:p>
            <a:pPr marL="0" lvl="0" indent="0" algn="l">
              <a:lnSpc>
                <a:spcPts val="2519"/>
              </a:lnSpc>
              <a:spcBef>
                <a:spcPct val="0"/>
              </a:spcBef>
            </a:pPr>
            <a:r>
              <a:rPr lang="en-US" sz="1500" dirty="0">
                <a:solidFill>
                  <a:srgbClr val="233937"/>
                </a:solidFill>
                <a:latin typeface="Lato"/>
              </a:rPr>
              <a:t>Please note that when a client is deleted, all data associated with a clients account will be deleted and cannot be recovered.</a:t>
            </a:r>
          </a:p>
        </p:txBody>
      </p:sp>
      <p:sp>
        <p:nvSpPr>
          <p:cNvPr id="17" name="TextBox 12">
            <a:extLst>
              <a:ext uri="{FF2B5EF4-FFF2-40B4-BE49-F238E27FC236}">
                <a16:creationId xmlns:a16="http://schemas.microsoft.com/office/drawing/2014/main" id="{5AA0A305-5208-4174-A8CD-497F541ABBB8}"/>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3">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3" name="Group 3"/>
          <p:cNvGrpSpPr/>
          <p:nvPr/>
        </p:nvGrpSpPr>
        <p:grpSpPr>
          <a:xfrm>
            <a:off x="616488" y="3839248"/>
            <a:ext cx="170908" cy="1709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5" name="Group 5"/>
          <p:cNvGrpSpPr/>
          <p:nvPr/>
        </p:nvGrpSpPr>
        <p:grpSpPr>
          <a:xfrm>
            <a:off x="616488" y="2788652"/>
            <a:ext cx="170908" cy="17090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7" name="Group 7"/>
          <p:cNvGrpSpPr/>
          <p:nvPr/>
        </p:nvGrpSpPr>
        <p:grpSpPr>
          <a:xfrm>
            <a:off x="616488" y="1154453"/>
            <a:ext cx="170908" cy="170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9" name="AutoShape 9"/>
          <p:cNvSpPr/>
          <p:nvPr/>
        </p:nvSpPr>
        <p:spPr>
          <a:xfrm rot="-5400000">
            <a:off x="3527821" y="6691334"/>
            <a:ext cx="504357" cy="7560000"/>
          </a:xfrm>
          <a:prstGeom prst="rect">
            <a:avLst/>
          </a:prstGeom>
          <a:solidFill>
            <a:srgbClr val="C1DDD8"/>
          </a:solidFill>
        </p:spPr>
      </p:sp>
      <p:sp>
        <p:nvSpPr>
          <p:cNvPr id="10" name="TextBox 10"/>
          <p:cNvSpPr txBox="1"/>
          <p:nvPr/>
        </p:nvSpPr>
        <p:spPr>
          <a:xfrm>
            <a:off x="616488" y="643800"/>
            <a:ext cx="5345058" cy="312039"/>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2. EXPORT ADDITIONAL CUSTOMER REPORTS</a:t>
            </a:r>
          </a:p>
        </p:txBody>
      </p:sp>
      <p:sp>
        <p:nvSpPr>
          <p:cNvPr id="11" name="TextBox 11"/>
          <p:cNvSpPr txBox="1"/>
          <p:nvPr/>
        </p:nvSpPr>
        <p:spPr>
          <a:xfrm>
            <a:off x="1015551" y="1016645"/>
            <a:ext cx="6194260" cy="2010664"/>
          </a:xfrm>
          <a:prstGeom prst="rect">
            <a:avLst/>
          </a:prstGeom>
        </p:spPr>
        <p:txBody>
          <a:bodyPr lIns="0" tIns="0" rIns="0" bIns="0" rtlCol="0" anchor="t">
            <a:spAutoFit/>
          </a:bodyPr>
          <a:lstStyle/>
          <a:p>
            <a:pPr>
              <a:lnSpc>
                <a:spcPts val="2687"/>
              </a:lnSpc>
            </a:pPr>
            <a:r>
              <a:rPr lang="en-US" sz="1599" dirty="0">
                <a:solidFill>
                  <a:srgbClr val="233937"/>
                </a:solidFill>
                <a:latin typeface="Lato"/>
              </a:rPr>
              <a:t>The following reports contain detailed program information for your customer. All of these reports can be accessed by navigating to the "</a:t>
            </a:r>
            <a:r>
              <a:rPr lang="en-US" sz="1599" dirty="0">
                <a:solidFill>
                  <a:srgbClr val="233937"/>
                </a:solidFill>
                <a:latin typeface="Lato Bold"/>
              </a:rPr>
              <a:t>Manage Clients</a:t>
            </a:r>
            <a:r>
              <a:rPr lang="en-US" sz="1599" dirty="0">
                <a:solidFill>
                  <a:srgbClr val="233937"/>
                </a:solidFill>
                <a:latin typeface="Lato"/>
              </a:rPr>
              <a:t>" dashboard and clicking on the offboarding client's name to access their account. Export the following reports for your records:</a:t>
            </a:r>
          </a:p>
          <a:p>
            <a:pPr algn="l">
              <a:lnSpc>
                <a:spcPts val="2687"/>
              </a:lnSpc>
              <a:spcBef>
                <a:spcPct val="0"/>
              </a:spcBef>
            </a:pPr>
            <a:r>
              <a:rPr lang="en-US" sz="1599" u="sng" dirty="0">
                <a:solidFill>
                  <a:srgbClr val="233937"/>
                </a:solidFill>
                <a:latin typeface="Lato"/>
              </a:rPr>
              <a:t>Overall ESS Report</a:t>
            </a:r>
            <a:r>
              <a:rPr lang="en-US" sz="1599" dirty="0">
                <a:solidFill>
                  <a:srgbClr val="233937"/>
                </a:solidFill>
                <a:latin typeface="Lato"/>
              </a:rPr>
              <a:t> - Client-facing report with company's overall data</a:t>
            </a:r>
          </a:p>
        </p:txBody>
      </p:sp>
      <p:sp>
        <p:nvSpPr>
          <p:cNvPr id="13" name="TextBox 13"/>
          <p:cNvSpPr txBox="1"/>
          <p:nvPr/>
        </p:nvSpPr>
        <p:spPr>
          <a:xfrm>
            <a:off x="1015551" y="3056366"/>
            <a:ext cx="6291735" cy="613410"/>
          </a:xfrm>
          <a:prstGeom prst="rect">
            <a:avLst/>
          </a:prstGeom>
        </p:spPr>
        <p:txBody>
          <a:bodyPr lIns="0" tIns="0" rIns="0" bIns="0" rtlCol="0" anchor="t">
            <a:spAutoFit/>
          </a:bodyPr>
          <a:lstStyle/>
          <a:p>
            <a:pPr marL="323849" lvl="1" indent="-161925" algn="l">
              <a:lnSpc>
                <a:spcPts val="2519"/>
              </a:lnSpc>
              <a:buFont typeface="Arial"/>
              <a:buChar char="•"/>
            </a:pPr>
            <a:r>
              <a:rPr lang="en-US" sz="1200">
                <a:solidFill>
                  <a:srgbClr val="233937"/>
                </a:solidFill>
                <a:latin typeface="Arimo"/>
              </a:rPr>
              <a:t>Click the "</a:t>
            </a:r>
            <a:r>
              <a:rPr lang="en-US" sz="1200">
                <a:solidFill>
                  <a:srgbClr val="233937"/>
                </a:solidFill>
                <a:latin typeface="Arimo Bold"/>
              </a:rPr>
              <a:t>Download ESS Overall Report</a:t>
            </a:r>
            <a:r>
              <a:rPr lang="en-US" sz="1200">
                <a:solidFill>
                  <a:srgbClr val="233937"/>
                </a:solidFill>
                <a:latin typeface="Arimo"/>
              </a:rPr>
              <a:t>" button under the "</a:t>
            </a:r>
            <a:r>
              <a:rPr lang="en-US" sz="1200">
                <a:solidFill>
                  <a:srgbClr val="233937"/>
                </a:solidFill>
                <a:latin typeface="Arimo Bold"/>
              </a:rPr>
              <a:t>Dashboard</a:t>
            </a:r>
            <a:r>
              <a:rPr lang="en-US" sz="1200">
                <a:solidFill>
                  <a:srgbClr val="233937"/>
                </a:solidFill>
                <a:latin typeface="Arimo"/>
              </a:rPr>
              <a:t>" tab</a:t>
            </a:r>
          </a:p>
        </p:txBody>
      </p:sp>
      <p:sp>
        <p:nvSpPr>
          <p:cNvPr id="14" name="TextBox 14"/>
          <p:cNvSpPr txBox="1"/>
          <p:nvPr/>
        </p:nvSpPr>
        <p:spPr>
          <a:xfrm>
            <a:off x="1015551" y="3730582"/>
            <a:ext cx="6109847" cy="312039"/>
          </a:xfrm>
          <a:prstGeom prst="rect">
            <a:avLst/>
          </a:prstGeom>
        </p:spPr>
        <p:txBody>
          <a:bodyPr lIns="0" tIns="0" rIns="0" bIns="0" rtlCol="0" anchor="t">
            <a:spAutoFit/>
          </a:bodyPr>
          <a:lstStyle/>
          <a:p>
            <a:pPr algn="l">
              <a:lnSpc>
                <a:spcPts val="2687"/>
              </a:lnSpc>
              <a:spcBef>
                <a:spcPct val="0"/>
              </a:spcBef>
            </a:pPr>
            <a:r>
              <a:rPr lang="en-US" sz="1599" u="sng">
                <a:solidFill>
                  <a:srgbClr val="233937"/>
                </a:solidFill>
                <a:latin typeface="Lato"/>
              </a:rPr>
              <a:t>Training and Micro Training Reports</a:t>
            </a:r>
            <a:r>
              <a:rPr lang="en-US" sz="1599">
                <a:solidFill>
                  <a:srgbClr val="233937"/>
                </a:solidFill>
                <a:latin typeface="Lato"/>
              </a:rPr>
              <a:t> - Report of training score data</a:t>
            </a:r>
          </a:p>
        </p:txBody>
      </p:sp>
      <p:sp>
        <p:nvSpPr>
          <p:cNvPr id="15" name="TextBox 15"/>
          <p:cNvSpPr txBox="1"/>
          <p:nvPr/>
        </p:nvSpPr>
        <p:spPr>
          <a:xfrm>
            <a:off x="1015551" y="4103427"/>
            <a:ext cx="6291735" cy="6017260"/>
          </a:xfrm>
          <a:prstGeom prst="rect">
            <a:avLst/>
          </a:prstGeom>
        </p:spPr>
        <p:txBody>
          <a:bodyPr lIns="0" tIns="0" rIns="0" bIns="0" rtlCol="0" anchor="t">
            <a:spAutoFit/>
          </a:bodyPr>
          <a:lstStyle/>
          <a:p>
            <a:pPr marL="323850" lvl="1" indent="-161925">
              <a:lnSpc>
                <a:spcPts val="2520"/>
              </a:lnSpc>
              <a:buFont typeface="Arial"/>
              <a:buChar char="•"/>
            </a:pPr>
            <a:r>
              <a:rPr lang="en-US" sz="1200">
                <a:solidFill>
                  <a:srgbClr val="233937"/>
                </a:solidFill>
                <a:latin typeface="Arimo"/>
              </a:rPr>
              <a:t>Navigate to the "</a:t>
            </a:r>
            <a:r>
              <a:rPr lang="en-US" sz="1200">
                <a:solidFill>
                  <a:srgbClr val="233937"/>
                </a:solidFill>
                <a:latin typeface="Arimo Bold"/>
              </a:rPr>
              <a:t>Training Reports</a:t>
            </a:r>
            <a:r>
              <a:rPr lang="en-US" sz="1200">
                <a:solidFill>
                  <a:srgbClr val="233937"/>
                </a:solidFill>
                <a:latin typeface="Arimo"/>
              </a:rPr>
              <a:t>" tab</a:t>
            </a:r>
          </a:p>
          <a:p>
            <a:pPr marL="647700" lvl="2" indent="-215900">
              <a:lnSpc>
                <a:spcPts val="2520"/>
              </a:lnSpc>
              <a:buFont typeface="Arial"/>
              <a:buChar char="⚬"/>
            </a:pPr>
            <a:r>
              <a:rPr lang="en-US" sz="1500">
                <a:solidFill>
                  <a:srgbClr val="308C83"/>
                </a:solidFill>
                <a:latin typeface="Lato Bold"/>
              </a:rPr>
              <a:t>Annual Training Report</a:t>
            </a:r>
          </a:p>
          <a:p>
            <a:pPr marL="971550" lvl="3" indent="-242888">
              <a:lnSpc>
                <a:spcPts val="2520"/>
              </a:lnSpc>
              <a:buFont typeface="Arial"/>
              <a:buChar char="￭"/>
            </a:pPr>
            <a:r>
              <a:rPr lang="en-US" sz="1500">
                <a:solidFill>
                  <a:srgbClr val="233937"/>
                </a:solidFill>
                <a:latin typeface="Lato"/>
              </a:rPr>
              <a:t>Download a report of the training data for the current assigned class by clicking the "</a:t>
            </a:r>
            <a:r>
              <a:rPr lang="en-US" sz="1500">
                <a:solidFill>
                  <a:srgbClr val="233937"/>
                </a:solidFill>
                <a:latin typeface="Lato Bold"/>
              </a:rPr>
              <a:t>Download Annual Training Report</a:t>
            </a:r>
            <a:r>
              <a:rPr lang="en-US" sz="1500">
                <a:solidFill>
                  <a:srgbClr val="233937"/>
                </a:solidFill>
                <a:latin typeface="Lato"/>
              </a:rPr>
              <a:t>" button </a:t>
            </a:r>
          </a:p>
          <a:p>
            <a:pPr marL="971550" lvl="3" indent="-242888">
              <a:lnSpc>
                <a:spcPts val="2520"/>
              </a:lnSpc>
              <a:buFont typeface="Arial"/>
              <a:buChar char="￭"/>
            </a:pPr>
            <a:r>
              <a:rPr lang="en-US" sz="1500">
                <a:solidFill>
                  <a:srgbClr val="233937"/>
                </a:solidFill>
                <a:latin typeface="Lato"/>
              </a:rPr>
              <a:t>Download any reports for previous training classes by clicking on the dropdown where the name of the current assigned training class is displayed, navigating to any other past training classes, and clicking the "</a:t>
            </a:r>
            <a:r>
              <a:rPr lang="en-US" sz="1500">
                <a:solidFill>
                  <a:srgbClr val="233937"/>
                </a:solidFill>
                <a:latin typeface="Lato Bold"/>
              </a:rPr>
              <a:t>Download Annual Training Report</a:t>
            </a:r>
            <a:r>
              <a:rPr lang="en-US" sz="1500">
                <a:solidFill>
                  <a:srgbClr val="233937"/>
                </a:solidFill>
                <a:latin typeface="Lato"/>
              </a:rPr>
              <a:t>" button</a:t>
            </a:r>
          </a:p>
          <a:p>
            <a:pPr marL="647700" lvl="2" indent="-215900">
              <a:lnSpc>
                <a:spcPts val="2520"/>
              </a:lnSpc>
              <a:buFont typeface="Arial"/>
              <a:buChar char="⚬"/>
            </a:pPr>
            <a:r>
              <a:rPr lang="en-US" sz="1500">
                <a:solidFill>
                  <a:srgbClr val="308C83"/>
                </a:solidFill>
                <a:latin typeface="Lato Bold"/>
              </a:rPr>
              <a:t>Training Certificates</a:t>
            </a:r>
          </a:p>
          <a:p>
            <a:pPr marL="971550" lvl="3" indent="-242888">
              <a:lnSpc>
                <a:spcPts val="2520"/>
              </a:lnSpc>
              <a:buFont typeface="Arial"/>
              <a:buChar char="￭"/>
            </a:pPr>
            <a:r>
              <a:rPr lang="en-US" sz="1500">
                <a:solidFill>
                  <a:srgbClr val="233937"/>
                </a:solidFill>
                <a:latin typeface="Lato"/>
              </a:rPr>
              <a:t>Click the "</a:t>
            </a:r>
            <a:r>
              <a:rPr lang="en-US" sz="1500">
                <a:solidFill>
                  <a:srgbClr val="233937"/>
                </a:solidFill>
                <a:latin typeface="Lato Bold"/>
              </a:rPr>
              <a:t>Print Icon</a:t>
            </a:r>
            <a:r>
              <a:rPr lang="en-US" sz="1500">
                <a:solidFill>
                  <a:srgbClr val="233937"/>
                </a:solidFill>
                <a:latin typeface="Lato"/>
              </a:rPr>
              <a:t>" next to a user’s name to view and download the user's Training Certificate for that specific training class</a:t>
            </a:r>
          </a:p>
          <a:p>
            <a:pPr marL="647700" lvl="2" indent="-215900">
              <a:lnSpc>
                <a:spcPts val="2520"/>
              </a:lnSpc>
              <a:buFont typeface="Arial"/>
              <a:buChar char="⚬"/>
            </a:pPr>
            <a:r>
              <a:rPr lang="en-US" sz="1500">
                <a:solidFill>
                  <a:srgbClr val="308C83"/>
                </a:solidFill>
                <a:latin typeface="Lato Bold"/>
              </a:rPr>
              <a:t>Micro Training Report</a:t>
            </a:r>
          </a:p>
          <a:p>
            <a:pPr marL="971548" lvl="3" indent="-242887" algn="l">
              <a:lnSpc>
                <a:spcPts val="2519"/>
              </a:lnSpc>
              <a:buFont typeface="Arial"/>
              <a:buChar char="￭"/>
            </a:pPr>
            <a:r>
              <a:rPr lang="en-US" sz="1500">
                <a:solidFill>
                  <a:srgbClr val="233937"/>
                </a:solidFill>
                <a:latin typeface="Lato"/>
              </a:rPr>
              <a:t>To download a report of all the micro trainings taken by  each user along with their respective scores, click the dropdown that is labeled "</a:t>
            </a:r>
            <a:r>
              <a:rPr lang="en-US" sz="1500">
                <a:solidFill>
                  <a:srgbClr val="233937"/>
                </a:solidFill>
                <a:latin typeface="Lato Bold"/>
              </a:rPr>
              <a:t>Annual</a:t>
            </a:r>
            <a:r>
              <a:rPr lang="en-US" sz="1500">
                <a:solidFill>
                  <a:srgbClr val="233937"/>
                </a:solidFill>
                <a:latin typeface="Lato"/>
              </a:rPr>
              <a:t>" and select "</a:t>
            </a:r>
            <a:r>
              <a:rPr lang="en-US" sz="1500">
                <a:solidFill>
                  <a:srgbClr val="233937"/>
                </a:solidFill>
                <a:latin typeface="Lato Bold"/>
              </a:rPr>
              <a:t>Micro Training</a:t>
            </a:r>
            <a:r>
              <a:rPr lang="en-US" sz="1500">
                <a:solidFill>
                  <a:srgbClr val="233937"/>
                </a:solidFill>
                <a:latin typeface="Lato"/>
              </a:rPr>
              <a:t>",  then click the "</a:t>
            </a:r>
            <a:r>
              <a:rPr lang="en-US" sz="1500">
                <a:solidFill>
                  <a:srgbClr val="233937"/>
                </a:solidFill>
                <a:latin typeface="Lato Bold"/>
              </a:rPr>
              <a:t>Download Micro Training Report</a:t>
            </a:r>
            <a:r>
              <a:rPr lang="en-US" sz="1500">
                <a:solidFill>
                  <a:srgbClr val="233937"/>
                </a:solidFill>
                <a:latin typeface="Lato"/>
              </a:rPr>
              <a:t>" button</a:t>
            </a:r>
          </a:p>
        </p:txBody>
      </p:sp>
      <p:sp>
        <p:nvSpPr>
          <p:cNvPr id="16" name="TextBox 12">
            <a:extLst>
              <a:ext uri="{FF2B5EF4-FFF2-40B4-BE49-F238E27FC236}">
                <a16:creationId xmlns:a16="http://schemas.microsoft.com/office/drawing/2014/main" id="{592C5B43-692E-4FAC-BCEE-6FF5C6CDE9B7}"/>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2">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3" name="Group 3"/>
          <p:cNvGrpSpPr/>
          <p:nvPr/>
        </p:nvGrpSpPr>
        <p:grpSpPr>
          <a:xfrm>
            <a:off x="616488" y="4431003"/>
            <a:ext cx="170908" cy="1709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5" name="Group 5"/>
          <p:cNvGrpSpPr/>
          <p:nvPr/>
        </p:nvGrpSpPr>
        <p:grpSpPr>
          <a:xfrm>
            <a:off x="616488" y="8788271"/>
            <a:ext cx="170908" cy="17090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7" name="Group 7"/>
          <p:cNvGrpSpPr/>
          <p:nvPr/>
        </p:nvGrpSpPr>
        <p:grpSpPr>
          <a:xfrm>
            <a:off x="616488" y="1154453"/>
            <a:ext cx="170908" cy="170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9" name="AutoShape 9"/>
          <p:cNvSpPr/>
          <p:nvPr/>
        </p:nvSpPr>
        <p:spPr>
          <a:xfrm rot="-5400000">
            <a:off x="3527821" y="6691334"/>
            <a:ext cx="504357" cy="7560000"/>
          </a:xfrm>
          <a:prstGeom prst="rect">
            <a:avLst/>
          </a:prstGeom>
          <a:solidFill>
            <a:srgbClr val="C1DDD8"/>
          </a:solidFill>
        </p:spPr>
      </p:sp>
      <p:sp>
        <p:nvSpPr>
          <p:cNvPr id="10" name="TextBox 10"/>
          <p:cNvSpPr txBox="1"/>
          <p:nvPr/>
        </p:nvSpPr>
        <p:spPr>
          <a:xfrm>
            <a:off x="616488" y="643800"/>
            <a:ext cx="6508910" cy="312039"/>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2. EXPORT ADDITIONAL CUSTOMER REPORTS CONTINUED</a:t>
            </a:r>
          </a:p>
        </p:txBody>
      </p:sp>
      <p:sp>
        <p:nvSpPr>
          <p:cNvPr id="11" name="TextBox 11"/>
          <p:cNvSpPr txBox="1"/>
          <p:nvPr/>
        </p:nvSpPr>
        <p:spPr>
          <a:xfrm>
            <a:off x="1015551" y="1028569"/>
            <a:ext cx="6109847" cy="655998"/>
          </a:xfrm>
          <a:prstGeom prst="rect">
            <a:avLst/>
          </a:prstGeom>
        </p:spPr>
        <p:txBody>
          <a:bodyPr lIns="0" tIns="0" rIns="0" bIns="0" rtlCol="0" anchor="t">
            <a:spAutoFit/>
          </a:bodyPr>
          <a:lstStyle/>
          <a:p>
            <a:pPr algn="l">
              <a:lnSpc>
                <a:spcPts val="2687"/>
              </a:lnSpc>
              <a:spcBef>
                <a:spcPct val="0"/>
              </a:spcBef>
            </a:pPr>
            <a:r>
              <a:rPr lang="en-US" sz="1599" u="sng">
                <a:solidFill>
                  <a:srgbClr val="233937"/>
                </a:solidFill>
                <a:latin typeface="Lato"/>
              </a:rPr>
              <a:t>Phishing Reports</a:t>
            </a:r>
            <a:r>
              <a:rPr lang="en-US" sz="1599">
                <a:solidFill>
                  <a:srgbClr val="233937"/>
                </a:solidFill>
                <a:latin typeface="Lato"/>
              </a:rPr>
              <a:t> - Client-facing reports with simulated phishing data</a:t>
            </a:r>
          </a:p>
        </p:txBody>
      </p:sp>
      <p:sp>
        <p:nvSpPr>
          <p:cNvPr id="13" name="TextBox 13"/>
          <p:cNvSpPr txBox="1"/>
          <p:nvPr/>
        </p:nvSpPr>
        <p:spPr>
          <a:xfrm>
            <a:off x="1015551" y="1746713"/>
            <a:ext cx="6291735" cy="2524760"/>
          </a:xfrm>
          <a:prstGeom prst="rect">
            <a:avLst/>
          </a:prstGeom>
        </p:spPr>
        <p:txBody>
          <a:bodyPr lIns="0" tIns="0" rIns="0" bIns="0" rtlCol="0" anchor="t">
            <a:spAutoFit/>
          </a:bodyPr>
          <a:lstStyle/>
          <a:p>
            <a:pPr marL="323850" lvl="1" indent="-161925">
              <a:lnSpc>
                <a:spcPts val="2520"/>
              </a:lnSpc>
              <a:buFont typeface="Arial"/>
              <a:buChar char="•"/>
            </a:pPr>
            <a:r>
              <a:rPr lang="en-US" sz="1200" dirty="0">
                <a:solidFill>
                  <a:srgbClr val="233937"/>
                </a:solidFill>
                <a:latin typeface="Arimo"/>
              </a:rPr>
              <a:t>Navigate to the "Phishing" tab, then open any campaigns and click the “Report”  link next to any campaigns you would like to retain</a:t>
            </a:r>
          </a:p>
          <a:p>
            <a:pPr marL="323850" lvl="1" indent="-161925">
              <a:lnSpc>
                <a:spcPts val="2520"/>
              </a:lnSpc>
              <a:buFont typeface="Arial"/>
              <a:buChar char="•"/>
            </a:pPr>
            <a:r>
              <a:rPr lang="en-US" sz="1500" dirty="0">
                <a:solidFill>
                  <a:srgbClr val="233937"/>
                </a:solidFill>
                <a:latin typeface="Lato"/>
              </a:rPr>
              <a:t>Any campaign that is currently in the "Running" status will have to be ended before you can download the report </a:t>
            </a:r>
          </a:p>
          <a:p>
            <a:pPr marL="647700" lvl="2" indent="-215900">
              <a:lnSpc>
                <a:spcPts val="2520"/>
              </a:lnSpc>
              <a:buFont typeface="Arial"/>
              <a:buChar char="⚬"/>
            </a:pPr>
            <a:r>
              <a:rPr lang="en-US" sz="1500" dirty="0">
                <a:solidFill>
                  <a:srgbClr val="233937"/>
                </a:solidFill>
                <a:latin typeface="Lato"/>
              </a:rPr>
              <a:t>Check the box next to the campaign you would like to end </a:t>
            </a:r>
          </a:p>
          <a:p>
            <a:pPr marL="647700" lvl="2" indent="-215900">
              <a:lnSpc>
                <a:spcPts val="2520"/>
              </a:lnSpc>
              <a:buFont typeface="Arial"/>
              <a:buChar char="⚬"/>
            </a:pPr>
            <a:r>
              <a:rPr lang="en-US" sz="1500" dirty="0">
                <a:solidFill>
                  <a:srgbClr val="233937"/>
                </a:solidFill>
                <a:latin typeface="Lato"/>
              </a:rPr>
              <a:t>Click the “Stop” Icon in the upper right-hand corner to end the campaign </a:t>
            </a:r>
          </a:p>
          <a:p>
            <a:pPr marL="647699" lvl="2" indent="-215900" algn="l">
              <a:lnSpc>
                <a:spcPts val="2519"/>
              </a:lnSpc>
              <a:buFont typeface="Arial"/>
              <a:buChar char="⚬"/>
            </a:pPr>
            <a:r>
              <a:rPr lang="en-US" sz="1500" dirty="0">
                <a:solidFill>
                  <a:srgbClr val="233937"/>
                </a:solidFill>
                <a:latin typeface="Lato"/>
              </a:rPr>
              <a:t>After a few seconds you should see the “Report</a:t>
            </a:r>
            <a:r>
              <a:rPr lang="en-US" sz="1500">
                <a:solidFill>
                  <a:srgbClr val="233937"/>
                </a:solidFill>
                <a:latin typeface="Lato"/>
              </a:rPr>
              <a:t>“ option </a:t>
            </a:r>
            <a:r>
              <a:rPr lang="en-US" sz="1500" dirty="0">
                <a:solidFill>
                  <a:srgbClr val="233937"/>
                </a:solidFill>
                <a:latin typeface="Lato"/>
              </a:rPr>
              <a:t>appear</a:t>
            </a:r>
          </a:p>
        </p:txBody>
      </p:sp>
      <p:sp>
        <p:nvSpPr>
          <p:cNvPr id="14" name="TextBox 14"/>
          <p:cNvSpPr txBox="1"/>
          <p:nvPr/>
        </p:nvSpPr>
        <p:spPr>
          <a:xfrm>
            <a:off x="1015551" y="4318803"/>
            <a:ext cx="6109847" cy="655998"/>
          </a:xfrm>
          <a:prstGeom prst="rect">
            <a:avLst/>
          </a:prstGeom>
        </p:spPr>
        <p:txBody>
          <a:bodyPr lIns="0" tIns="0" rIns="0" bIns="0" rtlCol="0" anchor="t">
            <a:spAutoFit/>
          </a:bodyPr>
          <a:lstStyle/>
          <a:p>
            <a:pPr algn="l">
              <a:lnSpc>
                <a:spcPts val="2687"/>
              </a:lnSpc>
              <a:spcBef>
                <a:spcPct val="0"/>
              </a:spcBef>
            </a:pPr>
            <a:r>
              <a:rPr lang="en-US" sz="1599">
                <a:solidFill>
                  <a:srgbClr val="233937"/>
                </a:solidFill>
                <a:latin typeface="Lato Bold"/>
              </a:rPr>
              <a:t>Dark Web Reports</a:t>
            </a:r>
            <a:r>
              <a:rPr lang="en-US" sz="1599">
                <a:solidFill>
                  <a:srgbClr val="233937"/>
                </a:solidFill>
                <a:latin typeface="Lato"/>
              </a:rPr>
              <a:t> - Client-facing excel file of all compromised dark web data</a:t>
            </a:r>
          </a:p>
        </p:txBody>
      </p:sp>
      <p:sp>
        <p:nvSpPr>
          <p:cNvPr id="15" name="TextBox 15"/>
          <p:cNvSpPr txBox="1"/>
          <p:nvPr/>
        </p:nvSpPr>
        <p:spPr>
          <a:xfrm>
            <a:off x="1015551" y="5036947"/>
            <a:ext cx="6291735" cy="2207260"/>
          </a:xfrm>
          <a:prstGeom prst="rect">
            <a:avLst/>
          </a:prstGeom>
        </p:spPr>
        <p:txBody>
          <a:bodyPr lIns="0" tIns="0" rIns="0" bIns="0" rtlCol="0" anchor="t">
            <a:spAutoFit/>
          </a:bodyPr>
          <a:lstStyle/>
          <a:p>
            <a:pPr marL="323850" lvl="1" indent="-161925">
              <a:lnSpc>
                <a:spcPts val="2520"/>
              </a:lnSpc>
              <a:buFont typeface="Arial"/>
              <a:buChar char="•"/>
            </a:pPr>
            <a:r>
              <a:rPr lang="en-US" sz="1200">
                <a:solidFill>
                  <a:srgbClr val="233937"/>
                </a:solidFill>
                <a:latin typeface="Arimo"/>
              </a:rPr>
              <a:t>Navigate to the "</a:t>
            </a:r>
            <a:r>
              <a:rPr lang="en-US" sz="1200">
                <a:solidFill>
                  <a:srgbClr val="233937"/>
                </a:solidFill>
                <a:latin typeface="Arimo Bold"/>
              </a:rPr>
              <a:t>Dark Web</a:t>
            </a:r>
            <a:r>
              <a:rPr lang="en-US" sz="1200">
                <a:solidFill>
                  <a:srgbClr val="233937"/>
                </a:solidFill>
                <a:latin typeface="Arimo"/>
              </a:rPr>
              <a:t>" tab and click the "Generate Reports" button</a:t>
            </a:r>
          </a:p>
          <a:p>
            <a:pPr marL="647700" lvl="2" indent="-215900">
              <a:lnSpc>
                <a:spcPts val="2520"/>
              </a:lnSpc>
              <a:buFont typeface="Arial"/>
              <a:buChar char="⚬"/>
            </a:pPr>
            <a:r>
              <a:rPr lang="en-US" sz="1500">
                <a:solidFill>
                  <a:srgbClr val="233937"/>
                </a:solidFill>
                <a:latin typeface="Lato"/>
              </a:rPr>
              <a:t>An email will be sent to the email address associated with the logged in Partner Admin account. This email will contain a link to download 2 reports</a:t>
            </a:r>
          </a:p>
          <a:p>
            <a:pPr marL="971550" lvl="3" indent="-242888">
              <a:lnSpc>
                <a:spcPts val="2520"/>
              </a:lnSpc>
              <a:buFont typeface="Arial"/>
              <a:buChar char="￭"/>
            </a:pPr>
            <a:r>
              <a:rPr lang="en-US" sz="1500">
                <a:solidFill>
                  <a:srgbClr val="233937"/>
                </a:solidFill>
                <a:latin typeface="Lato"/>
              </a:rPr>
              <a:t>A Excel file with all dark web data </a:t>
            </a:r>
          </a:p>
          <a:p>
            <a:pPr marL="971548" lvl="3" indent="-242887" algn="l">
              <a:lnSpc>
                <a:spcPts val="2519"/>
              </a:lnSpc>
              <a:buFont typeface="Arial"/>
              <a:buChar char="￭"/>
            </a:pPr>
            <a:r>
              <a:rPr lang="en-US" sz="1500">
                <a:solidFill>
                  <a:srgbClr val="233937"/>
                </a:solidFill>
                <a:latin typeface="Lato"/>
              </a:rPr>
              <a:t>A client facing PDF report with details about the dark web data</a:t>
            </a:r>
          </a:p>
        </p:txBody>
      </p:sp>
      <p:grpSp>
        <p:nvGrpSpPr>
          <p:cNvPr id="16" name="Group 16"/>
          <p:cNvGrpSpPr/>
          <p:nvPr/>
        </p:nvGrpSpPr>
        <p:grpSpPr>
          <a:xfrm>
            <a:off x="616488" y="7817288"/>
            <a:ext cx="170908" cy="170908"/>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8" name="TextBox 18"/>
          <p:cNvSpPr txBox="1"/>
          <p:nvPr/>
        </p:nvSpPr>
        <p:spPr>
          <a:xfrm>
            <a:off x="616488" y="7294711"/>
            <a:ext cx="6508910" cy="312039"/>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3. EXPORT ALL POLICY DOCUMENTS </a:t>
            </a:r>
            <a:r>
              <a:rPr lang="en-US" sz="1600" spc="145">
                <a:solidFill>
                  <a:srgbClr val="233937"/>
                </a:solidFill>
                <a:latin typeface="Catamaran Bold"/>
              </a:rPr>
              <a:t>(N/A FOR EVA MD)</a:t>
            </a:r>
          </a:p>
        </p:txBody>
      </p:sp>
      <p:sp>
        <p:nvSpPr>
          <p:cNvPr id="19" name="TextBox 19"/>
          <p:cNvSpPr txBox="1"/>
          <p:nvPr/>
        </p:nvSpPr>
        <p:spPr>
          <a:xfrm>
            <a:off x="1015551" y="7679480"/>
            <a:ext cx="6109847" cy="2349331"/>
          </a:xfrm>
          <a:prstGeom prst="rect">
            <a:avLst/>
          </a:prstGeom>
        </p:spPr>
        <p:txBody>
          <a:bodyPr lIns="0" tIns="0" rIns="0" bIns="0" rtlCol="0" anchor="t">
            <a:spAutoFit/>
          </a:bodyPr>
          <a:lstStyle/>
          <a:p>
            <a:pPr>
              <a:lnSpc>
                <a:spcPts val="2687"/>
              </a:lnSpc>
            </a:pPr>
            <a:r>
              <a:rPr lang="en-US" sz="1599">
                <a:solidFill>
                  <a:srgbClr val="233937"/>
                </a:solidFill>
                <a:latin typeface="Lato"/>
              </a:rPr>
              <a:t>Your customer may have had customized policies uploaded to the system. Before offboarding, you will want to export and save these files for your records</a:t>
            </a:r>
          </a:p>
          <a:p>
            <a:pPr algn="l">
              <a:lnSpc>
                <a:spcPts val="2687"/>
              </a:lnSpc>
              <a:spcBef>
                <a:spcPct val="0"/>
              </a:spcBef>
            </a:pPr>
            <a:r>
              <a:rPr lang="en-US" sz="1599">
                <a:solidFill>
                  <a:srgbClr val="233937"/>
                </a:solidFill>
                <a:latin typeface="Lato"/>
              </a:rPr>
              <a:t>To export these policies, navigate to the "</a:t>
            </a:r>
            <a:r>
              <a:rPr lang="en-US" sz="1599">
                <a:solidFill>
                  <a:srgbClr val="233937"/>
                </a:solidFill>
                <a:latin typeface="Lato Bold"/>
              </a:rPr>
              <a:t>Policies</a:t>
            </a:r>
            <a:r>
              <a:rPr lang="en-US" sz="1599">
                <a:solidFill>
                  <a:srgbClr val="233937"/>
                </a:solidFill>
                <a:latin typeface="Lato"/>
              </a:rPr>
              <a:t>" tab and click the "</a:t>
            </a:r>
            <a:r>
              <a:rPr lang="en-US" sz="1599">
                <a:solidFill>
                  <a:srgbClr val="233937"/>
                </a:solidFill>
                <a:latin typeface="Lato Bold"/>
              </a:rPr>
              <a:t>Download Icon</a:t>
            </a:r>
            <a:r>
              <a:rPr lang="en-US" sz="1599">
                <a:solidFill>
                  <a:srgbClr val="233937"/>
                </a:solidFill>
                <a:latin typeface="Lato"/>
              </a:rPr>
              <a:t>" next to each policy you would like to retain. Click the "</a:t>
            </a:r>
            <a:r>
              <a:rPr lang="en-US" sz="1599">
                <a:solidFill>
                  <a:srgbClr val="233937"/>
                </a:solidFill>
                <a:latin typeface="Lato Bold"/>
              </a:rPr>
              <a:t>Policies</a:t>
            </a:r>
            <a:r>
              <a:rPr lang="en-US" sz="1599">
                <a:solidFill>
                  <a:srgbClr val="233937"/>
                </a:solidFill>
                <a:latin typeface="Lato"/>
              </a:rPr>
              <a:t>" dropdown and select "</a:t>
            </a:r>
            <a:r>
              <a:rPr lang="en-US" sz="1599">
                <a:solidFill>
                  <a:srgbClr val="233937"/>
                </a:solidFill>
                <a:latin typeface="Lato Bold"/>
              </a:rPr>
              <a:t>Other Policies</a:t>
            </a:r>
            <a:r>
              <a:rPr lang="en-US" sz="1599">
                <a:solidFill>
                  <a:srgbClr val="233937"/>
                </a:solidFill>
                <a:latin typeface="Lato"/>
              </a:rPr>
              <a:t>" to download any additional policies that may have been uploaded to the system  </a:t>
            </a:r>
          </a:p>
        </p:txBody>
      </p:sp>
      <p:sp>
        <p:nvSpPr>
          <p:cNvPr id="22" name="TextBox 12">
            <a:extLst>
              <a:ext uri="{FF2B5EF4-FFF2-40B4-BE49-F238E27FC236}">
                <a16:creationId xmlns:a16="http://schemas.microsoft.com/office/drawing/2014/main" id="{52DC735A-D278-4A9C-9389-9B678527F292}"/>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2">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3" name="Group 3"/>
          <p:cNvGrpSpPr/>
          <p:nvPr/>
        </p:nvGrpSpPr>
        <p:grpSpPr>
          <a:xfrm>
            <a:off x="616488" y="3709052"/>
            <a:ext cx="170908" cy="1709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5" name="Group 5"/>
          <p:cNvGrpSpPr/>
          <p:nvPr/>
        </p:nvGrpSpPr>
        <p:grpSpPr>
          <a:xfrm>
            <a:off x="616488" y="7036842"/>
            <a:ext cx="170908" cy="17090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7" name="Group 7"/>
          <p:cNvGrpSpPr/>
          <p:nvPr/>
        </p:nvGrpSpPr>
        <p:grpSpPr>
          <a:xfrm>
            <a:off x="616488" y="1035243"/>
            <a:ext cx="170908" cy="170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9" name="AutoShape 9"/>
          <p:cNvSpPr/>
          <p:nvPr/>
        </p:nvSpPr>
        <p:spPr>
          <a:xfrm rot="-5400000">
            <a:off x="3527821" y="6691334"/>
            <a:ext cx="504357" cy="7560000"/>
          </a:xfrm>
          <a:prstGeom prst="rect">
            <a:avLst/>
          </a:prstGeom>
          <a:solidFill>
            <a:srgbClr val="C1DDD8"/>
          </a:solidFill>
        </p:spPr>
      </p:sp>
      <p:sp>
        <p:nvSpPr>
          <p:cNvPr id="10" name="TextBox 10"/>
          <p:cNvSpPr txBox="1"/>
          <p:nvPr/>
        </p:nvSpPr>
        <p:spPr>
          <a:xfrm>
            <a:off x="616488" y="557680"/>
            <a:ext cx="6508910" cy="312039"/>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4. EXPORT ALL DOCUMENTSV</a:t>
            </a:r>
            <a:r>
              <a:rPr lang="en-US" sz="1600" spc="145">
                <a:solidFill>
                  <a:srgbClr val="233937"/>
                </a:solidFill>
                <a:latin typeface="Catamaran Bold"/>
              </a:rPr>
              <a:t> (N/A FOR EVA MD)</a:t>
            </a:r>
          </a:p>
        </p:txBody>
      </p:sp>
      <p:sp>
        <p:nvSpPr>
          <p:cNvPr id="11" name="TextBox 11"/>
          <p:cNvSpPr txBox="1"/>
          <p:nvPr/>
        </p:nvSpPr>
        <p:spPr>
          <a:xfrm>
            <a:off x="1015551" y="923043"/>
            <a:ext cx="6109847" cy="655998"/>
          </a:xfrm>
          <a:prstGeom prst="rect">
            <a:avLst/>
          </a:prstGeom>
        </p:spPr>
        <p:txBody>
          <a:bodyPr lIns="0" tIns="0" rIns="0" bIns="0" rtlCol="0" anchor="t">
            <a:spAutoFit/>
          </a:bodyPr>
          <a:lstStyle/>
          <a:p>
            <a:pPr algn="l">
              <a:lnSpc>
                <a:spcPts val="2687"/>
              </a:lnSpc>
              <a:spcBef>
                <a:spcPct val="0"/>
              </a:spcBef>
            </a:pPr>
            <a:r>
              <a:rPr lang="en-US" sz="1599">
                <a:solidFill>
                  <a:srgbClr val="233937"/>
                </a:solidFill>
                <a:latin typeface="Lato"/>
              </a:rPr>
              <a:t>If you have uploaded documents to the system for this customer, navigate to the "</a:t>
            </a:r>
            <a:r>
              <a:rPr lang="en-US" sz="1599">
                <a:solidFill>
                  <a:srgbClr val="233937"/>
                </a:solidFill>
                <a:latin typeface="Lato Bold"/>
              </a:rPr>
              <a:t>Documents</a:t>
            </a:r>
            <a:r>
              <a:rPr lang="en-US" sz="1599">
                <a:solidFill>
                  <a:srgbClr val="233937"/>
                </a:solidFill>
                <a:latin typeface="Lato"/>
              </a:rPr>
              <a:t>" tab to download all your files</a:t>
            </a:r>
          </a:p>
        </p:txBody>
      </p:sp>
      <p:sp>
        <p:nvSpPr>
          <p:cNvPr id="12" name="TextBox 12"/>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2">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
        <p:nvSpPr>
          <p:cNvPr id="13" name="TextBox 13"/>
          <p:cNvSpPr txBox="1"/>
          <p:nvPr/>
        </p:nvSpPr>
        <p:spPr>
          <a:xfrm>
            <a:off x="1015551" y="1621781"/>
            <a:ext cx="6291735" cy="1572260"/>
          </a:xfrm>
          <a:prstGeom prst="rect">
            <a:avLst/>
          </a:prstGeom>
        </p:spPr>
        <p:txBody>
          <a:bodyPr lIns="0" tIns="0" rIns="0" bIns="0" rtlCol="0" anchor="t">
            <a:spAutoFit/>
          </a:bodyPr>
          <a:lstStyle/>
          <a:p>
            <a:pPr marL="323850" lvl="1" indent="-161925">
              <a:lnSpc>
                <a:spcPts val="2520"/>
              </a:lnSpc>
              <a:buFont typeface="Arial"/>
              <a:buChar char="•"/>
            </a:pPr>
            <a:r>
              <a:rPr lang="en-US" sz="1200">
                <a:solidFill>
                  <a:srgbClr val="233937"/>
                </a:solidFill>
                <a:latin typeface="Arimo"/>
              </a:rPr>
              <a:t>Click the "</a:t>
            </a:r>
            <a:r>
              <a:rPr lang="en-US" sz="1200">
                <a:solidFill>
                  <a:srgbClr val="233937"/>
                </a:solidFill>
                <a:latin typeface="Arimo Bold"/>
              </a:rPr>
              <a:t>Disaster Recovery Plans</a:t>
            </a:r>
            <a:r>
              <a:rPr lang="en-US" sz="1200">
                <a:solidFill>
                  <a:srgbClr val="233937"/>
                </a:solidFill>
                <a:latin typeface="Arimo"/>
              </a:rPr>
              <a:t>" dropdown at the top of the table to navigate between the "</a:t>
            </a:r>
            <a:r>
              <a:rPr lang="en-US" sz="1200">
                <a:solidFill>
                  <a:srgbClr val="233937"/>
                </a:solidFill>
                <a:latin typeface="Arimo Bold"/>
              </a:rPr>
              <a:t>Disaster Recovery Plans</a:t>
            </a:r>
            <a:r>
              <a:rPr lang="en-US" sz="1200">
                <a:solidFill>
                  <a:srgbClr val="233937"/>
                </a:solidFill>
                <a:latin typeface="Arimo"/>
              </a:rPr>
              <a:t>", "</a:t>
            </a:r>
            <a:r>
              <a:rPr lang="en-US" sz="1200">
                <a:solidFill>
                  <a:srgbClr val="233937"/>
                </a:solidFill>
                <a:latin typeface="Arimo Bold"/>
              </a:rPr>
              <a:t>Service Provider Documents</a:t>
            </a:r>
            <a:r>
              <a:rPr lang="en-US" sz="1200">
                <a:solidFill>
                  <a:srgbClr val="233937"/>
                </a:solidFill>
                <a:latin typeface="Arimo"/>
              </a:rPr>
              <a:t>", and "</a:t>
            </a:r>
            <a:r>
              <a:rPr lang="en-US" sz="1200">
                <a:solidFill>
                  <a:srgbClr val="233937"/>
                </a:solidFill>
                <a:latin typeface="Arimo Bold"/>
              </a:rPr>
              <a:t>Other Documents</a:t>
            </a:r>
            <a:r>
              <a:rPr lang="en-US" sz="1200">
                <a:solidFill>
                  <a:srgbClr val="233937"/>
                </a:solidFill>
                <a:latin typeface="Arimo"/>
              </a:rPr>
              <a:t>" sections</a:t>
            </a:r>
          </a:p>
          <a:p>
            <a:pPr marL="323849" lvl="1" indent="-161925" algn="l">
              <a:lnSpc>
                <a:spcPts val="2519"/>
              </a:lnSpc>
              <a:buFont typeface="Arial"/>
              <a:buChar char="•"/>
            </a:pPr>
            <a:r>
              <a:rPr lang="en-US" sz="1500">
                <a:solidFill>
                  <a:srgbClr val="233937"/>
                </a:solidFill>
                <a:latin typeface="Lato"/>
              </a:rPr>
              <a:t>Click the "</a:t>
            </a:r>
            <a:r>
              <a:rPr lang="en-US" sz="1500">
                <a:solidFill>
                  <a:srgbClr val="233937"/>
                </a:solidFill>
                <a:latin typeface="Lato Bold"/>
              </a:rPr>
              <a:t>Download Icon</a:t>
            </a:r>
            <a:r>
              <a:rPr lang="en-US" sz="1500">
                <a:solidFill>
                  <a:srgbClr val="233937"/>
                </a:solidFill>
                <a:latin typeface="Lato"/>
              </a:rPr>
              <a:t>" next to each document you would like to retain</a:t>
            </a:r>
          </a:p>
        </p:txBody>
      </p:sp>
      <p:sp>
        <p:nvSpPr>
          <p:cNvPr id="14" name="TextBox 14"/>
          <p:cNvSpPr txBox="1"/>
          <p:nvPr/>
        </p:nvSpPr>
        <p:spPr>
          <a:xfrm>
            <a:off x="1015551" y="3596852"/>
            <a:ext cx="6109847" cy="978789"/>
          </a:xfrm>
          <a:prstGeom prst="rect">
            <a:avLst/>
          </a:prstGeom>
        </p:spPr>
        <p:txBody>
          <a:bodyPr lIns="0" tIns="0" rIns="0" bIns="0" rtlCol="0" anchor="t">
            <a:spAutoFit/>
          </a:bodyPr>
          <a:lstStyle/>
          <a:p>
            <a:pPr algn="l">
              <a:lnSpc>
                <a:spcPts val="2687"/>
              </a:lnSpc>
              <a:spcBef>
                <a:spcPct val="0"/>
              </a:spcBef>
            </a:pPr>
            <a:r>
              <a:rPr lang="en-US" sz="1599">
                <a:solidFill>
                  <a:srgbClr val="233937"/>
                </a:solidFill>
                <a:latin typeface="Lato"/>
              </a:rPr>
              <a:t>If your customer has taken advantage of the annual Risk Assessment, make sure you retain copies of the reports and workplans. (Not applicable for EVA MD Customers)</a:t>
            </a:r>
          </a:p>
        </p:txBody>
      </p:sp>
      <p:sp>
        <p:nvSpPr>
          <p:cNvPr id="15" name="TextBox 15"/>
          <p:cNvSpPr txBox="1"/>
          <p:nvPr/>
        </p:nvSpPr>
        <p:spPr>
          <a:xfrm>
            <a:off x="1015551" y="4628964"/>
            <a:ext cx="6291735" cy="1572260"/>
          </a:xfrm>
          <a:prstGeom prst="rect">
            <a:avLst/>
          </a:prstGeom>
        </p:spPr>
        <p:txBody>
          <a:bodyPr lIns="0" tIns="0" rIns="0" bIns="0" rtlCol="0" anchor="t">
            <a:spAutoFit/>
          </a:bodyPr>
          <a:lstStyle/>
          <a:p>
            <a:pPr marL="323850" lvl="1" indent="-161925">
              <a:lnSpc>
                <a:spcPts val="2520"/>
              </a:lnSpc>
              <a:buFont typeface="Arial"/>
              <a:buChar char="•"/>
            </a:pPr>
            <a:r>
              <a:rPr lang="en-US" sz="1200" dirty="0">
                <a:solidFill>
                  <a:srgbClr val="233937"/>
                </a:solidFill>
                <a:latin typeface="Arimo"/>
              </a:rPr>
              <a:t>Navigate to the "</a:t>
            </a:r>
            <a:r>
              <a:rPr lang="en-US" sz="1200" dirty="0">
                <a:solidFill>
                  <a:srgbClr val="233937"/>
                </a:solidFill>
                <a:latin typeface="Arimo Bold"/>
              </a:rPr>
              <a:t>SRA Report</a:t>
            </a:r>
            <a:r>
              <a:rPr lang="en-US" sz="1200" dirty="0">
                <a:solidFill>
                  <a:srgbClr val="233937"/>
                </a:solidFill>
                <a:latin typeface="Arimo"/>
              </a:rPr>
              <a:t>" tab and click the "</a:t>
            </a:r>
            <a:r>
              <a:rPr lang="en-US" sz="1200" dirty="0">
                <a:solidFill>
                  <a:srgbClr val="233937"/>
                </a:solidFill>
                <a:latin typeface="Arimo Bold"/>
              </a:rPr>
              <a:t>Download Icon</a:t>
            </a:r>
            <a:r>
              <a:rPr lang="en-US" sz="1200" dirty="0">
                <a:solidFill>
                  <a:srgbClr val="233937"/>
                </a:solidFill>
                <a:latin typeface="Arimo"/>
              </a:rPr>
              <a:t>" next to each Risk Assessment you would like to retain</a:t>
            </a:r>
          </a:p>
          <a:p>
            <a:pPr marL="323849" lvl="1" indent="-161925" algn="l">
              <a:lnSpc>
                <a:spcPts val="2519"/>
              </a:lnSpc>
              <a:buFont typeface="Arial"/>
              <a:buChar char="•"/>
            </a:pPr>
            <a:r>
              <a:rPr lang="en-US" sz="1500" dirty="0">
                <a:solidFill>
                  <a:srgbClr val="233937"/>
                </a:solidFill>
                <a:latin typeface="Lato"/>
              </a:rPr>
              <a:t>Click the "</a:t>
            </a:r>
            <a:r>
              <a:rPr lang="en-US" sz="1500" dirty="0">
                <a:solidFill>
                  <a:srgbClr val="233937"/>
                </a:solidFill>
                <a:latin typeface="Lato Bold"/>
              </a:rPr>
              <a:t>SRA Documents</a:t>
            </a:r>
            <a:r>
              <a:rPr lang="en-US" sz="1500" dirty="0">
                <a:solidFill>
                  <a:srgbClr val="233937"/>
                </a:solidFill>
                <a:latin typeface="Lato"/>
              </a:rPr>
              <a:t>" dropdown at the top of the table to access the "</a:t>
            </a:r>
            <a:r>
              <a:rPr lang="en-US" sz="1500" dirty="0">
                <a:solidFill>
                  <a:srgbClr val="233937"/>
                </a:solidFill>
                <a:latin typeface="Lato Bold"/>
              </a:rPr>
              <a:t>Work Plan</a:t>
            </a:r>
            <a:r>
              <a:rPr lang="en-US" sz="1500" dirty="0">
                <a:solidFill>
                  <a:srgbClr val="233937"/>
                </a:solidFill>
                <a:latin typeface="Lato"/>
              </a:rPr>
              <a:t>" section. Once in the Workplan section, click the "</a:t>
            </a:r>
            <a:r>
              <a:rPr lang="en-US" sz="1500" dirty="0">
                <a:solidFill>
                  <a:srgbClr val="233937"/>
                </a:solidFill>
                <a:latin typeface="Lato Bold"/>
              </a:rPr>
              <a:t>Download Icon</a:t>
            </a:r>
            <a:r>
              <a:rPr lang="en-US" sz="1500" dirty="0">
                <a:solidFill>
                  <a:srgbClr val="233937"/>
                </a:solidFill>
                <a:latin typeface="Lato"/>
              </a:rPr>
              <a:t>" next to each Workplan you would like to retain</a:t>
            </a:r>
          </a:p>
        </p:txBody>
      </p:sp>
      <p:grpSp>
        <p:nvGrpSpPr>
          <p:cNvPr id="16" name="Group 16"/>
          <p:cNvGrpSpPr/>
          <p:nvPr/>
        </p:nvGrpSpPr>
        <p:grpSpPr>
          <a:xfrm>
            <a:off x="616488" y="6716235"/>
            <a:ext cx="170908" cy="170908"/>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8" name="TextBox 18"/>
          <p:cNvSpPr txBox="1"/>
          <p:nvPr/>
        </p:nvSpPr>
        <p:spPr>
          <a:xfrm>
            <a:off x="616488" y="6238673"/>
            <a:ext cx="6508910" cy="312039"/>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6. DEACTIVATE THE CUSTOMER ACCOUNT IN THE SYSTEM</a:t>
            </a:r>
          </a:p>
        </p:txBody>
      </p:sp>
      <p:sp>
        <p:nvSpPr>
          <p:cNvPr id="19" name="TextBox 19"/>
          <p:cNvSpPr txBox="1"/>
          <p:nvPr/>
        </p:nvSpPr>
        <p:spPr>
          <a:xfrm>
            <a:off x="1015551" y="6604035"/>
            <a:ext cx="6109847" cy="645414"/>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The last step is to deactivate the customer's account in the system. Follow the following steps to deactivate the account:</a:t>
            </a:r>
          </a:p>
        </p:txBody>
      </p:sp>
      <p:sp>
        <p:nvSpPr>
          <p:cNvPr id="20" name="TextBox 20"/>
          <p:cNvSpPr txBox="1"/>
          <p:nvPr/>
        </p:nvSpPr>
        <p:spPr>
          <a:xfrm>
            <a:off x="616488" y="3231489"/>
            <a:ext cx="6508910" cy="312039"/>
          </a:xfrm>
          <a:prstGeom prst="rect">
            <a:avLst/>
          </a:prstGeom>
        </p:spPr>
        <p:txBody>
          <a:bodyPr lIns="0" tIns="0" rIns="0" bIns="0" rtlCol="0" anchor="t">
            <a:spAutoFit/>
          </a:bodyPr>
          <a:lstStyle/>
          <a:p>
            <a:pPr marL="0" lvl="0" indent="0" algn="l">
              <a:lnSpc>
                <a:spcPts val="2688"/>
              </a:lnSpc>
            </a:pPr>
            <a:r>
              <a:rPr lang="en-US" sz="1600" spc="145">
                <a:solidFill>
                  <a:srgbClr val="233937"/>
                </a:solidFill>
                <a:latin typeface="Catamaran Bold Bold"/>
              </a:rPr>
              <a:t>5. EXPORT RISK ASSESSMENT REPORTS AND WORKPLANS </a:t>
            </a:r>
          </a:p>
        </p:txBody>
      </p:sp>
      <p:sp>
        <p:nvSpPr>
          <p:cNvPr id="21" name="TextBox 21"/>
          <p:cNvSpPr txBox="1"/>
          <p:nvPr/>
        </p:nvSpPr>
        <p:spPr>
          <a:xfrm>
            <a:off x="1015551" y="7302773"/>
            <a:ext cx="6291735" cy="2842260"/>
          </a:xfrm>
          <a:prstGeom prst="rect">
            <a:avLst/>
          </a:prstGeom>
        </p:spPr>
        <p:txBody>
          <a:bodyPr lIns="0" tIns="0" rIns="0" bIns="0" rtlCol="0" anchor="t">
            <a:spAutoFit/>
          </a:bodyPr>
          <a:lstStyle/>
          <a:p>
            <a:pPr marL="323850" lvl="1" indent="-161925">
              <a:lnSpc>
                <a:spcPts val="2520"/>
              </a:lnSpc>
              <a:buFont typeface="Arial"/>
              <a:buChar char="•"/>
            </a:pPr>
            <a:r>
              <a:rPr lang="en-US" sz="1200" dirty="0">
                <a:solidFill>
                  <a:srgbClr val="233937"/>
                </a:solidFill>
                <a:latin typeface="Arimo"/>
              </a:rPr>
              <a:t>Please contact </a:t>
            </a:r>
            <a:r>
              <a:rPr lang="en-US" sz="1200" u="sng" dirty="0">
                <a:solidFill>
                  <a:srgbClr val="308C83"/>
                </a:solidFill>
                <a:latin typeface="Arimo"/>
                <a:hlinkClick r:id="rId3">
                  <a:extLst>
                    <a:ext uri="{A12FA001-AC4F-418D-AE19-62706E023703}">
                      <ahyp:hlinkClr xmlns:ahyp="http://schemas.microsoft.com/office/drawing/2018/hyperlinkcolor" val="tx"/>
                    </a:ext>
                  </a:extLst>
                </a:hlinkClick>
              </a:rPr>
              <a:t>Operations@BreachSecureNow.com</a:t>
            </a:r>
            <a:r>
              <a:rPr lang="en-US" sz="1200" dirty="0">
                <a:solidFill>
                  <a:srgbClr val="308C83"/>
                </a:solidFill>
                <a:latin typeface="Arimo"/>
              </a:rPr>
              <a:t> </a:t>
            </a:r>
            <a:r>
              <a:rPr lang="en-US" sz="1200" dirty="0">
                <a:solidFill>
                  <a:srgbClr val="233937"/>
                </a:solidFill>
                <a:latin typeface="Arimo"/>
              </a:rPr>
              <a:t>to cancel any paid subscription. After the paid subscription is canceled, the client will be set back to a no-cost Unlimited Cybersecurity Training product type.</a:t>
            </a:r>
          </a:p>
          <a:p>
            <a:pPr marL="323850" lvl="1" indent="-161925">
              <a:lnSpc>
                <a:spcPts val="2520"/>
              </a:lnSpc>
              <a:buFont typeface="Arial"/>
              <a:buChar char="•"/>
            </a:pPr>
            <a:r>
              <a:rPr lang="en-US" sz="1500" dirty="0">
                <a:solidFill>
                  <a:srgbClr val="233937"/>
                </a:solidFill>
                <a:latin typeface="Lato"/>
              </a:rPr>
              <a:t>Set the account inactive to prevent users from logging into the account by navigating to the "</a:t>
            </a:r>
            <a:r>
              <a:rPr lang="en-US" sz="1500" dirty="0">
                <a:solidFill>
                  <a:srgbClr val="233937"/>
                </a:solidFill>
                <a:latin typeface="Lato Bold"/>
              </a:rPr>
              <a:t>Manage Clients</a:t>
            </a:r>
            <a:r>
              <a:rPr lang="en-US" sz="1500" dirty="0">
                <a:solidFill>
                  <a:srgbClr val="233937"/>
                </a:solidFill>
                <a:latin typeface="Lato"/>
              </a:rPr>
              <a:t>" dashboard and clicking the "</a:t>
            </a:r>
            <a:r>
              <a:rPr lang="en-US" sz="1500" dirty="0">
                <a:solidFill>
                  <a:srgbClr val="233937"/>
                </a:solidFill>
                <a:latin typeface="Lato Bold"/>
              </a:rPr>
              <a:t>Green Checkbox</a:t>
            </a:r>
            <a:r>
              <a:rPr lang="en-US" sz="1500" dirty="0">
                <a:solidFill>
                  <a:srgbClr val="233937"/>
                </a:solidFill>
                <a:latin typeface="Lato"/>
              </a:rPr>
              <a:t>" under the "</a:t>
            </a:r>
            <a:r>
              <a:rPr lang="en-US" sz="1500" dirty="0">
                <a:solidFill>
                  <a:srgbClr val="233937"/>
                </a:solidFill>
                <a:latin typeface="Lato Bold"/>
              </a:rPr>
              <a:t>Active Column</a:t>
            </a:r>
            <a:r>
              <a:rPr lang="en-US" sz="1500" dirty="0">
                <a:solidFill>
                  <a:srgbClr val="233937"/>
                </a:solidFill>
                <a:latin typeface="Lato"/>
              </a:rPr>
              <a:t>"</a:t>
            </a:r>
          </a:p>
          <a:p>
            <a:pPr marL="323849" lvl="1" indent="-161925" algn="l">
              <a:lnSpc>
                <a:spcPts val="2519"/>
              </a:lnSpc>
              <a:buFont typeface="Arial"/>
              <a:buChar char="•"/>
            </a:pPr>
            <a:r>
              <a:rPr lang="en-US" sz="1500" dirty="0">
                <a:solidFill>
                  <a:srgbClr val="233937"/>
                </a:solidFill>
                <a:latin typeface="Lato"/>
              </a:rPr>
              <a:t>Delete the account by clicking on the trashcan icon in the Active column </a:t>
            </a:r>
            <a:r>
              <a:rPr lang="en-US" sz="1500" dirty="0">
                <a:solidFill>
                  <a:srgbClr val="308C83"/>
                </a:solidFill>
                <a:latin typeface="Lato Bold Italics"/>
              </a:rPr>
              <a:t>Important: When a client is deleted, all data associated with a clients account will be deleted and cannot be recovered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1112</Words>
  <Application>Microsoft Office PowerPoint</Application>
  <PresentationFormat>Custom</PresentationFormat>
  <Paragraphs>56</Paragraphs>
  <Slides>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Lato Bold</vt:lpstr>
      <vt:lpstr>Arimo</vt:lpstr>
      <vt:lpstr>Arial</vt:lpstr>
      <vt:lpstr>Lato Bold Italics</vt:lpstr>
      <vt:lpstr>Arimo Bold</vt:lpstr>
      <vt:lpstr>Catamaran Bold</vt:lpstr>
      <vt:lpstr>Catamaran Bold Bold</vt:lpstr>
      <vt:lpstr>Lato Italics</vt:lpstr>
      <vt:lpstr>Lato</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BSN Offboarding Template</dc:title>
  <dc:creator>Allison</dc:creator>
  <cp:lastModifiedBy>Nick Vient</cp:lastModifiedBy>
  <cp:revision>3</cp:revision>
  <dcterms:created xsi:type="dcterms:W3CDTF">2006-08-16T00:00:00Z</dcterms:created>
  <dcterms:modified xsi:type="dcterms:W3CDTF">2022-11-07T19:48:20Z</dcterms:modified>
  <dc:identifier>DAEmVVueTd0</dc:identifier>
</cp:coreProperties>
</file>